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 id="2147483691" r:id="rId5"/>
    <p:sldMasterId id="2147483704" r:id="rId6"/>
    <p:sldMasterId id="2147483717" r:id="rId7"/>
  </p:sldMasterIdLst>
  <p:notesMasterIdLst>
    <p:notesMasterId r:id="rId23"/>
  </p:notesMasterIdLst>
  <p:sldIdLst>
    <p:sldId id="450" r:id="rId8"/>
    <p:sldId id="451" r:id="rId9"/>
    <p:sldId id="452" r:id="rId10"/>
    <p:sldId id="458" r:id="rId11"/>
    <p:sldId id="459" r:id="rId12"/>
    <p:sldId id="460" r:id="rId13"/>
    <p:sldId id="417" r:id="rId14"/>
    <p:sldId id="457" r:id="rId15"/>
    <p:sldId id="474" r:id="rId16"/>
    <p:sldId id="475" r:id="rId17"/>
    <p:sldId id="454" r:id="rId18"/>
    <p:sldId id="477" r:id="rId19"/>
    <p:sldId id="476" r:id="rId20"/>
    <p:sldId id="461" r:id="rId21"/>
    <p:sldId id="40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E17FD41-7516-14E4-28EC-9EDA718D0E38}" name="Izel Karaoglu" initials="IK" userId="S::izel.karaoglu@undp.org::0324853d-3d06-43c0-96b6-d1a6d5104983" providerId="AD"/>
  <p188:author id="{54501D4E-9689-4057-BA76-F9B887FE214C}" name="Gokhan Dikmener" initials="GD" userId="S::gokhan.dikmener@undp.org::9723776f-4214-4c1d-a3cf-ef6f76b31897" providerId="AD"/>
  <p188:author id="{7EE290B3-41AE-3A4B-7BAA-4A2FF2A2DB4F}" name="Dina Akylbekova" initials="DA" userId="S::dina.akylbekova@undp.org::d0186547-350c-4ee8-9f3b-afe70f175dd5" providerId="AD"/>
  <p188:author id="{AD2977F2-1110-00CA-B921-CFBBF1E22859}" name="Ipek beril Benli" initials="IB" userId="S::ipek.beril.benli@undp.org::8f9c5f4b-b22c-49ff-bdd5-d07e2760743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6CAD"/>
    <a:srgbClr val="069EDB"/>
    <a:srgbClr val="2B2551"/>
    <a:srgbClr val="FF577F"/>
    <a:srgbClr val="4CA3AA"/>
    <a:srgbClr val="FFC837"/>
    <a:srgbClr val="FFC836"/>
    <a:srgbClr val="5059B3"/>
    <a:srgbClr val="BFBFBF"/>
    <a:srgbClr val="8165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B0DD4A-5754-EA40-BB3D-9ED9EB7A4337}" v="162" dt="2023-12-12T12:22:49.764"/>
    <p1510:client id="{85B2A29B-142B-8C41-8889-5FD9FDDEDB27}" v="176" dt="2023-12-12T12:11:06.875"/>
    <p1510:client id="{B0B699F7-D97B-4719-84BB-56E6732F1B03}" v="18" dt="2023-12-12T12:13:11.854"/>
    <p1510:client id="{E34B5784-30A5-4FA8-9EFF-9DD19A397683}" v="1" dt="2023-12-12T06:22:56.6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13"/>
    <p:restoredTop sz="94635"/>
  </p:normalViewPr>
  <p:slideViewPr>
    <p:cSldViewPr snapToGrid="0">
      <p:cViewPr varScale="1">
        <p:scale>
          <a:sx n="73" d="100"/>
          <a:sy n="73" d="100"/>
        </p:scale>
        <p:origin x="43"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r>
              <a:rPr lang="en-US" sz="1800" b="1" i="0" u="none" strike="noStrike" kern="1200" cap="none" spc="50" normalizeH="0" baseline="0" dirty="0">
                <a:solidFill>
                  <a:srgbClr val="FEFFFE">
                    <a:lumMod val="65000"/>
                    <a:lumOff val="35000"/>
                  </a:srgbClr>
                </a:solidFill>
              </a:rPr>
              <a:t>Comparison of results</a:t>
            </a:r>
            <a:endParaRPr lang="ar-YE" sz="3200" dirty="0"/>
          </a:p>
        </c:rich>
      </c:tx>
      <c:layout>
        <c:manualLayout>
          <c:xMode val="edge"/>
          <c:yMode val="edge"/>
          <c:x val="0.3804284665863234"/>
          <c:y val="6.7052207293930383E-2"/>
        </c:manualLayout>
      </c:layout>
      <c:overlay val="0"/>
      <c:spPr>
        <a:noFill/>
        <a:ln>
          <a:noFill/>
        </a:ln>
        <a:effectLst/>
      </c:spPr>
      <c:txPr>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endParaRPr lang="tr-TR"/>
        </a:p>
      </c:txPr>
    </c:title>
    <c:autoTitleDeleted val="0"/>
    <c:plotArea>
      <c:layout/>
      <c:barChart>
        <c:barDir val="col"/>
        <c:grouping val="clustered"/>
        <c:varyColors val="0"/>
        <c:ser>
          <c:idx val="0"/>
          <c:order val="0"/>
          <c:tx>
            <c:strRef>
              <c:f>ورقة1!$B$1</c:f>
              <c:strCache>
                <c:ptCount val="1"/>
                <c:pt idx="0">
                  <c:v>Training Accuracy</c:v>
                </c:pt>
              </c:strCache>
            </c:strRef>
          </c:tx>
          <c:spPr>
            <a:solidFill>
              <a:schemeClr val="accent1">
                <a:alpha val="70000"/>
              </a:schemeClr>
            </a:solidFill>
            <a:ln>
              <a:noFill/>
            </a:ln>
            <a:effectLst/>
          </c:spPr>
          <c:invertIfNegative val="0"/>
          <c:cat>
            <c:strRef>
              <c:f>ورقة1!$A$2:$A$6</c:f>
              <c:strCache>
                <c:ptCount val="5"/>
                <c:pt idx="0">
                  <c:v>Decision Tree</c:v>
                </c:pt>
                <c:pt idx="1">
                  <c:v>Logistic Regression</c:v>
                </c:pt>
                <c:pt idx="2">
                  <c:v>Naive Bayes</c:v>
                </c:pt>
                <c:pt idx="3">
                  <c:v>Random Forest</c:v>
                </c:pt>
                <c:pt idx="4">
                  <c:v>Voting Classifier</c:v>
                </c:pt>
              </c:strCache>
            </c:strRef>
          </c:cat>
          <c:val>
            <c:numRef>
              <c:f>ورقة1!$B$2:$B$6</c:f>
              <c:numCache>
                <c:formatCode>General</c:formatCode>
                <c:ptCount val="5"/>
                <c:pt idx="0">
                  <c:v>1</c:v>
                </c:pt>
                <c:pt idx="1">
                  <c:v>0.93059999999999998</c:v>
                </c:pt>
                <c:pt idx="2">
                  <c:v>0.83330000000000004</c:v>
                </c:pt>
                <c:pt idx="3">
                  <c:v>1</c:v>
                </c:pt>
                <c:pt idx="4">
                  <c:v>0.99850000000000005</c:v>
                </c:pt>
              </c:numCache>
            </c:numRef>
          </c:val>
          <c:extLst>
            <c:ext xmlns:c16="http://schemas.microsoft.com/office/drawing/2014/chart" uri="{C3380CC4-5D6E-409C-BE32-E72D297353CC}">
              <c16:uniqueId val="{00000000-1D03-4EAB-A787-202C56E2F0FF}"/>
            </c:ext>
          </c:extLst>
        </c:ser>
        <c:ser>
          <c:idx val="1"/>
          <c:order val="1"/>
          <c:tx>
            <c:strRef>
              <c:f>ورقة1!$C$1</c:f>
              <c:strCache>
                <c:ptCount val="1"/>
                <c:pt idx="0">
                  <c:v>Testing Accuracy</c:v>
                </c:pt>
              </c:strCache>
            </c:strRef>
          </c:tx>
          <c:spPr>
            <a:solidFill>
              <a:schemeClr val="accent2">
                <a:alpha val="70000"/>
              </a:schemeClr>
            </a:solidFill>
            <a:ln>
              <a:noFill/>
            </a:ln>
            <a:effectLst/>
          </c:spPr>
          <c:invertIfNegative val="0"/>
          <c:cat>
            <c:strRef>
              <c:f>ورقة1!$A$2:$A$6</c:f>
              <c:strCache>
                <c:ptCount val="5"/>
                <c:pt idx="0">
                  <c:v>Decision Tree</c:v>
                </c:pt>
                <c:pt idx="1">
                  <c:v>Logistic Regression</c:v>
                </c:pt>
                <c:pt idx="2">
                  <c:v>Naive Bayes</c:v>
                </c:pt>
                <c:pt idx="3">
                  <c:v>Random Forest</c:v>
                </c:pt>
                <c:pt idx="4">
                  <c:v>Voting Classifier</c:v>
                </c:pt>
              </c:strCache>
            </c:strRef>
          </c:cat>
          <c:val>
            <c:numRef>
              <c:f>ورقة1!$C$2:$C$6</c:f>
              <c:numCache>
                <c:formatCode>General</c:formatCode>
                <c:ptCount val="5"/>
                <c:pt idx="0">
                  <c:v>0.76500000000000001</c:v>
                </c:pt>
                <c:pt idx="1">
                  <c:v>0.88890000000000002</c:v>
                </c:pt>
                <c:pt idx="2">
                  <c:v>0.60940000000000005</c:v>
                </c:pt>
                <c:pt idx="3">
                  <c:v>0.83609999999999995</c:v>
                </c:pt>
                <c:pt idx="4">
                  <c:v>0.86109999999999998</c:v>
                </c:pt>
              </c:numCache>
            </c:numRef>
          </c:val>
          <c:extLst>
            <c:ext xmlns:c16="http://schemas.microsoft.com/office/drawing/2014/chart" uri="{C3380CC4-5D6E-409C-BE32-E72D297353CC}">
              <c16:uniqueId val="{00000001-1D03-4EAB-A787-202C56E2F0FF}"/>
            </c:ext>
          </c:extLst>
        </c:ser>
        <c:dLbls>
          <c:showLegendKey val="0"/>
          <c:showVal val="0"/>
          <c:showCatName val="0"/>
          <c:showSerName val="0"/>
          <c:showPercent val="0"/>
          <c:showBubbleSize val="0"/>
        </c:dLbls>
        <c:gapWidth val="80"/>
        <c:overlap val="25"/>
        <c:axId val="735030607"/>
        <c:axId val="964350479"/>
      </c:barChart>
      <c:catAx>
        <c:axId val="735030607"/>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tr-TR"/>
          </a:p>
        </c:txPr>
        <c:crossAx val="964350479"/>
        <c:crosses val="autoZero"/>
        <c:auto val="1"/>
        <c:lblAlgn val="ctr"/>
        <c:lblOffset val="100"/>
        <c:noMultiLvlLbl val="0"/>
      </c:catAx>
      <c:valAx>
        <c:axId val="964350479"/>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tr-TR"/>
          </a:p>
        </c:txPr>
        <c:crossAx val="7350306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tr-T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C8F11-D0DF-4008-860B-4A7D93BC166E}" type="datetimeFigureOut">
              <a:t>13.12.2023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2C2A8A-8D13-4B94-B9F1-C53F69A20F96}" type="slidenum">
              <a:t>‹#›</a:t>
            </a:fld>
            <a:endParaRPr lang="en-US"/>
          </a:p>
        </p:txBody>
      </p:sp>
    </p:spTree>
    <p:extLst>
      <p:ext uri="{BB962C8B-B14F-4D97-AF65-F5344CB8AC3E}">
        <p14:creationId xmlns:p14="http://schemas.microsoft.com/office/powerpoint/2010/main" val="1250900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158BD55D-E2EB-4EFC-86FE-667FCB25C641}" type="slidenum">
              <a:rPr lang="en-US" smtClean="0"/>
              <a:t>2</a:t>
            </a:fld>
            <a:endParaRPr lang="en-US"/>
          </a:p>
        </p:txBody>
      </p:sp>
    </p:spTree>
    <p:extLst>
      <p:ext uri="{BB962C8B-B14F-4D97-AF65-F5344CB8AC3E}">
        <p14:creationId xmlns:p14="http://schemas.microsoft.com/office/powerpoint/2010/main" val="515713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As a background we have 3 point .. First …. Second … third  </a:t>
            </a:r>
          </a:p>
        </p:txBody>
      </p:sp>
      <p:sp>
        <p:nvSpPr>
          <p:cNvPr id="4" name="Slide Number Placeholder 3"/>
          <p:cNvSpPr>
            <a:spLocks noGrp="1"/>
          </p:cNvSpPr>
          <p:nvPr>
            <p:ph type="sldNum" sz="quarter" idx="5"/>
          </p:nvPr>
        </p:nvSpPr>
        <p:spPr/>
        <p:txBody>
          <a:bodyPr/>
          <a:lstStyle/>
          <a:p>
            <a:fld id="{158BD55D-E2EB-4EFC-86FE-667FCB25C641}" type="slidenum">
              <a:rPr lang="en-US" smtClean="0"/>
              <a:t>4</a:t>
            </a:fld>
            <a:endParaRPr lang="en-US"/>
          </a:p>
        </p:txBody>
      </p:sp>
    </p:spTree>
    <p:extLst>
      <p:ext uri="{BB962C8B-B14F-4D97-AF65-F5344CB8AC3E}">
        <p14:creationId xmlns:p14="http://schemas.microsoft.com/office/powerpoint/2010/main" val="43475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Our project has three main golds … </a:t>
            </a:r>
          </a:p>
          <a:p>
            <a:endParaRPr lang="en-US" dirty="0">
              <a:cs typeface="Calibri"/>
            </a:endParaRPr>
          </a:p>
        </p:txBody>
      </p:sp>
      <p:sp>
        <p:nvSpPr>
          <p:cNvPr id="4" name="Slide Number Placeholder 3"/>
          <p:cNvSpPr>
            <a:spLocks noGrp="1"/>
          </p:cNvSpPr>
          <p:nvPr>
            <p:ph type="sldNum" sz="quarter" idx="5"/>
          </p:nvPr>
        </p:nvSpPr>
        <p:spPr/>
        <p:txBody>
          <a:bodyPr/>
          <a:lstStyle/>
          <a:p>
            <a:fld id="{158BD55D-E2EB-4EFC-86FE-667FCB25C641}" type="slidenum">
              <a:rPr lang="en-US" smtClean="0"/>
              <a:t>5</a:t>
            </a:fld>
            <a:endParaRPr lang="en-US"/>
          </a:p>
        </p:txBody>
      </p:sp>
    </p:spTree>
    <p:extLst>
      <p:ext uri="{BB962C8B-B14F-4D97-AF65-F5344CB8AC3E}">
        <p14:creationId xmlns:p14="http://schemas.microsoft.com/office/powerpoint/2010/main" val="2629157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
            </a:r>
            <a:r>
              <a:rPr lang="en-US" dirty="0" err="1"/>
              <a:t>whats</a:t>
            </a:r>
            <a:r>
              <a:rPr lang="en-US" dirty="0"/>
              <a:t> the relationship between our project and SDG?</a:t>
            </a:r>
          </a:p>
        </p:txBody>
      </p:sp>
      <p:sp>
        <p:nvSpPr>
          <p:cNvPr id="4" name="Slide Number Placeholder 3"/>
          <p:cNvSpPr>
            <a:spLocks noGrp="1"/>
          </p:cNvSpPr>
          <p:nvPr>
            <p:ph type="sldNum" sz="quarter" idx="5"/>
          </p:nvPr>
        </p:nvSpPr>
        <p:spPr/>
        <p:txBody>
          <a:bodyPr/>
          <a:lstStyle/>
          <a:p>
            <a:fld id="{7E2C2A8A-8D13-4B94-B9F1-C53F69A20F96}" type="slidenum">
              <a:rPr lang="en-TR" smtClean="0"/>
              <a:t>6</a:t>
            </a:fld>
            <a:endParaRPr lang="en-TR"/>
          </a:p>
        </p:txBody>
      </p:sp>
    </p:spTree>
    <p:extLst>
      <p:ext uri="{BB962C8B-B14F-4D97-AF65-F5344CB8AC3E}">
        <p14:creationId xmlns:p14="http://schemas.microsoft.com/office/powerpoint/2010/main" val="4077221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7</a:t>
            </a:fld>
            <a:endParaRPr lang="en-TR"/>
          </a:p>
        </p:txBody>
      </p:sp>
    </p:spTree>
    <p:extLst>
      <p:ext uri="{BB962C8B-B14F-4D97-AF65-F5344CB8AC3E}">
        <p14:creationId xmlns:p14="http://schemas.microsoft.com/office/powerpoint/2010/main" val="3822320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a:p>
        </p:txBody>
      </p:sp>
      <p:sp>
        <p:nvSpPr>
          <p:cNvPr id="4" name="Slide Number Placeholder 3"/>
          <p:cNvSpPr>
            <a:spLocks noGrp="1"/>
          </p:cNvSpPr>
          <p:nvPr>
            <p:ph type="sldNum" sz="quarter" idx="5"/>
          </p:nvPr>
        </p:nvSpPr>
        <p:spPr/>
        <p:txBody>
          <a:bodyPr/>
          <a:lstStyle/>
          <a:p>
            <a:fld id="{7E2C2A8A-8D13-4B94-B9F1-C53F69A20F96}" type="slidenum">
              <a:rPr lang="en-TR" smtClean="0"/>
              <a:t>8</a:t>
            </a:fld>
            <a:endParaRPr lang="en-TR"/>
          </a:p>
        </p:txBody>
      </p:sp>
    </p:spTree>
    <p:extLst>
      <p:ext uri="{BB962C8B-B14F-4D97-AF65-F5344CB8AC3E}">
        <p14:creationId xmlns:p14="http://schemas.microsoft.com/office/powerpoint/2010/main" val="7456116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tr-TR" dirty="0"/>
          </a:p>
        </p:txBody>
      </p:sp>
      <p:sp>
        <p:nvSpPr>
          <p:cNvPr id="4" name="عنصر نائب لرقم الشريحة 3"/>
          <p:cNvSpPr>
            <a:spLocks noGrp="1"/>
          </p:cNvSpPr>
          <p:nvPr>
            <p:ph type="sldNum" sz="quarter" idx="5"/>
          </p:nvPr>
        </p:nvSpPr>
        <p:spPr/>
        <p:txBody>
          <a:bodyPr/>
          <a:lstStyle/>
          <a:p>
            <a:fld id="{7E2C2A8A-8D13-4B94-B9F1-C53F69A20F96}" type="slidenum">
              <a:rPr lang="tr-TR" smtClean="0"/>
              <a:t>10</a:t>
            </a:fld>
            <a:endParaRPr lang="tr-TR"/>
          </a:p>
        </p:txBody>
      </p:sp>
    </p:spTree>
    <p:extLst>
      <p:ext uri="{BB962C8B-B14F-4D97-AF65-F5344CB8AC3E}">
        <p14:creationId xmlns:p14="http://schemas.microsoft.com/office/powerpoint/2010/main" val="3263900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2E1486C-A7A5-4436-8111-6FB9AC8714F1}" type="slidenum">
              <a:rPr lang="ko-KR" altLang="en-US" smtClean="0"/>
              <a:t>15</a:t>
            </a:fld>
            <a:endParaRPr lang="ko-KR" altLang="en-US"/>
          </a:p>
        </p:txBody>
      </p:sp>
    </p:spTree>
    <p:extLst>
      <p:ext uri="{BB962C8B-B14F-4D97-AF65-F5344CB8AC3E}">
        <p14:creationId xmlns:p14="http://schemas.microsoft.com/office/powerpoint/2010/main" val="2811280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80AFE-1DBF-7E8D-D159-CB2740D1F9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6968CD-2869-EA3A-0DD1-A5A2D5C7D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EF6D9F-3D84-214D-E619-6C52D7D6964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FA7D0DF-E17B-BE31-AF8D-984619692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ABB43-DB54-8C8B-D543-9018F24C69FB}"/>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29922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CDA7-8D8D-B1F1-64C9-2F29664BCE8A}"/>
              </a:ext>
            </a:extLst>
          </p:cNvPr>
          <p:cNvSpPr>
            <a:spLocks noGrp="1"/>
          </p:cNvSpPr>
          <p:nvPr>
            <p:ph type="title"/>
          </p:nvPr>
        </p:nvSpPr>
        <p:spPr>
          <a:xfrm>
            <a:off x="1039653" y="1064779"/>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DAE6C3A-685B-9E4C-F310-3A1488C9FCF8}"/>
              </a:ext>
            </a:extLst>
          </p:cNvPr>
          <p:cNvSpPr>
            <a:spLocks noGrp="1"/>
          </p:cNvSpPr>
          <p:nvPr>
            <p:ph idx="1"/>
          </p:nvPr>
        </p:nvSpPr>
        <p:spPr>
          <a:xfrm>
            <a:off x="1049144" y="2007219"/>
            <a:ext cx="10093712" cy="41697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2C50-7AEC-57FA-E188-02A8BB4E6F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8DAA8F-10FB-12E2-F20D-364DE7FD4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2E03C-41E4-E4D9-AAA0-B27E6B0B7AF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6597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0583-DC88-A043-6756-02E72635C9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BAA1D-FB68-B4D9-38AE-D41CAD298A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E278B6-C770-DBA7-D72E-F21E455AEE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E6BF44A-D805-8A8F-BDB1-C4A23EE3E2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2123A-8C72-26AD-32B7-B0BFFE780B73}"/>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98370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78B4-4C54-AF5B-2929-7967B5D72587}"/>
              </a:ext>
            </a:extLst>
          </p:cNvPr>
          <p:cNvSpPr>
            <a:spLocks noGrp="1"/>
          </p:cNvSpPr>
          <p:nvPr>
            <p:ph type="title"/>
          </p:nvPr>
        </p:nvSpPr>
        <p:spPr>
          <a:xfrm>
            <a:off x="1039653" y="1153987"/>
            <a:ext cx="10112695" cy="9212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74E1BF71-B4F8-FDC2-D3CE-E4B9824A5AE0}"/>
              </a:ext>
            </a:extLst>
          </p:cNvPr>
          <p:cNvSpPr>
            <a:spLocks noGrp="1"/>
          </p:cNvSpPr>
          <p:nvPr>
            <p:ph sz="half" idx="1"/>
          </p:nvPr>
        </p:nvSpPr>
        <p:spPr>
          <a:xfrm>
            <a:off x="1039653" y="2087362"/>
            <a:ext cx="4919546" cy="408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507F9-B1BA-85ED-15EE-A276F4A78836}"/>
              </a:ext>
            </a:extLst>
          </p:cNvPr>
          <p:cNvSpPr>
            <a:spLocks noGrp="1"/>
          </p:cNvSpPr>
          <p:nvPr>
            <p:ph sz="half" idx="2"/>
          </p:nvPr>
        </p:nvSpPr>
        <p:spPr>
          <a:xfrm>
            <a:off x="6232802" y="2087362"/>
            <a:ext cx="4919546" cy="4089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DB9351-FBE6-F588-FD07-6D67A654539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69315B8-57CD-1150-8FD7-9FACD21734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E19A3-55D2-9FA5-AA5A-7331BF601B9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71645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6FE9B-F908-C500-C1E3-358BD7C88E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5F326F-99C8-9587-9963-6E35053E8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D67A5-94D4-4E69-9628-D6DEB9DA949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B95431C-A265-D34A-944E-CC9A181F3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59B15-FF02-464B-4C34-200F7635725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62018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C8401-1843-1655-F73D-F747402A37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0A8FE71-A0BE-2F0E-D92C-8E04F1E8F1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65D7A-44AE-60C8-E76C-AF9A2897B5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2842A5-1F6A-328A-EA3C-5E222D889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C082C-3876-F053-6806-91AF41F123B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09898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itle">
  <p:cSld name="Blue background">
    <p:bg>
      <p:bgPr>
        <a:solidFill>
          <a:srgbClr val="2B2551"/>
        </a:solidFill>
        <a:effectLst/>
      </p:bgPr>
    </p:bg>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0303482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96E65C-7F29-15EF-2896-E823E754DB89}"/>
              </a:ext>
            </a:extLst>
          </p:cNvPr>
          <p:cNvSpPr>
            <a:spLocks noGrp="1"/>
          </p:cNvSpPr>
          <p:nvPr>
            <p:ph type="body" idx="1"/>
          </p:nvPr>
        </p:nvSpPr>
        <p:spPr>
          <a:xfrm>
            <a:off x="1039652" y="1987368"/>
            <a:ext cx="4957923" cy="5970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2FE081-7726-68A8-B2DE-91E85DE93E24}"/>
              </a:ext>
            </a:extLst>
          </p:cNvPr>
          <p:cNvSpPr>
            <a:spLocks noGrp="1"/>
          </p:cNvSpPr>
          <p:nvPr>
            <p:ph sz="half" idx="2"/>
          </p:nvPr>
        </p:nvSpPr>
        <p:spPr>
          <a:xfrm>
            <a:off x="1039652" y="2671761"/>
            <a:ext cx="4957923" cy="35179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729DD-0596-962B-F2FE-99AE58861120}"/>
              </a:ext>
            </a:extLst>
          </p:cNvPr>
          <p:cNvSpPr>
            <a:spLocks noGrp="1"/>
          </p:cNvSpPr>
          <p:nvPr>
            <p:ph type="body" sz="quarter" idx="3"/>
          </p:nvPr>
        </p:nvSpPr>
        <p:spPr>
          <a:xfrm>
            <a:off x="6172200" y="1987367"/>
            <a:ext cx="4980148" cy="60104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2AAFB-C0E5-D15D-CFE4-0F39C954F21E}"/>
              </a:ext>
            </a:extLst>
          </p:cNvPr>
          <p:cNvSpPr>
            <a:spLocks noGrp="1"/>
          </p:cNvSpPr>
          <p:nvPr>
            <p:ph sz="quarter" idx="4"/>
          </p:nvPr>
        </p:nvSpPr>
        <p:spPr>
          <a:xfrm>
            <a:off x="6172200" y="2671761"/>
            <a:ext cx="4980148" cy="35179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05DFCA-FFEE-83C3-311C-72341332507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B0B123A-4E67-68FB-C816-8EECD5E7C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9D1270-7B16-5132-39AE-92CF358E213B}"/>
              </a:ext>
            </a:extLst>
          </p:cNvPr>
          <p:cNvSpPr>
            <a:spLocks noGrp="1"/>
          </p:cNvSpPr>
          <p:nvPr>
            <p:ph type="sldNum" sz="quarter" idx="12"/>
          </p:nvPr>
        </p:nvSpPr>
        <p:spPr/>
        <p:txBody>
          <a:bodyPr/>
          <a:lstStyle/>
          <a:p>
            <a:fld id="{330EA680-D336-4FF7-8B7A-9848BB0A1C32}" type="slidenum">
              <a:rPr lang="en-US" smtClean="0"/>
              <a:t>‹#›</a:t>
            </a:fld>
            <a:endParaRPr lang="en-US"/>
          </a:p>
        </p:txBody>
      </p:sp>
      <p:sp>
        <p:nvSpPr>
          <p:cNvPr id="10" name="Title 1">
            <a:extLst>
              <a:ext uri="{FF2B5EF4-FFF2-40B4-BE49-F238E27FC236}">
                <a16:creationId xmlns:a16="http://schemas.microsoft.com/office/drawing/2014/main" id="{34301CB1-BC83-6901-0435-F7BEB62A611C}"/>
              </a:ext>
            </a:extLst>
          </p:cNvPr>
          <p:cNvSpPr>
            <a:spLocks noGrp="1"/>
          </p:cNvSpPr>
          <p:nvPr>
            <p:ph type="title"/>
          </p:nvPr>
        </p:nvSpPr>
        <p:spPr>
          <a:xfrm>
            <a:off x="1039653" y="1053628"/>
            <a:ext cx="10112695" cy="921254"/>
          </a:xfrm>
        </p:spPr>
        <p:txBody>
          <a:bodyPr/>
          <a:lstStyle/>
          <a:p>
            <a:r>
              <a:rPr lang="en-US"/>
              <a:t>Click to edit Master title style</a:t>
            </a:r>
          </a:p>
        </p:txBody>
      </p:sp>
    </p:spTree>
    <p:extLst>
      <p:ext uri="{BB962C8B-B14F-4D97-AF65-F5344CB8AC3E}">
        <p14:creationId xmlns:p14="http://schemas.microsoft.com/office/powerpoint/2010/main" val="2757525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20D6-323D-58F3-C1A8-D0B28E9584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B7FABC-AD17-563C-BBAD-685E5B4842B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489DC5B4-2F3E-35D1-ABE4-641515633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9AC8B7-C8D5-F167-57B9-7E944DDC574E}"/>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1102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5BADD4-F03A-2A8D-3272-6A9E83F0463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DFBFCFD2-9264-26CD-609A-4532C7093F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893E02-F21C-9E2D-B553-7B5AFF9F7611}"/>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3624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1209-5995-FA2B-F80D-F627E745B0D7}"/>
              </a:ext>
            </a:extLst>
          </p:cNvPr>
          <p:cNvSpPr>
            <a:spLocks noGrp="1"/>
          </p:cNvSpPr>
          <p:nvPr>
            <p:ph type="title"/>
          </p:nvPr>
        </p:nvSpPr>
        <p:spPr>
          <a:xfrm>
            <a:off x="839788" y="702526"/>
            <a:ext cx="3932237" cy="135487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A1A60-592E-D125-A5D6-CB88265D4ACF}"/>
              </a:ext>
            </a:extLst>
          </p:cNvPr>
          <p:cNvSpPr>
            <a:spLocks noGrp="1"/>
          </p:cNvSpPr>
          <p:nvPr>
            <p:ph idx="1"/>
          </p:nvPr>
        </p:nvSpPr>
        <p:spPr>
          <a:xfrm>
            <a:off x="5185316" y="1304693"/>
            <a:ext cx="6170071" cy="455635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5678C3-A107-DC85-7584-ED2F27204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8DB2F-0437-833D-6F2D-404A8C37D48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69CC0-BEF1-57A5-D401-115FAFF14E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7F95F7-B6A1-616E-BFA0-96BE4A61B704}"/>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6705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CE89-DC78-78F2-1D61-01E13C01E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E5C0CA-C054-8A6D-95E0-5F3F2CE6CF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0745B09-0801-8A2D-33BD-BAF2F2E80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F42E0-D949-5E19-D422-D3201892929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88553E2-C713-33CE-C586-3C1B36680D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2FF6D2-4CE9-EDA2-BD03-329F96E3EAB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908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image" Target="../media/image4.png"/><Relationship Id="rId2" Type="http://schemas.openxmlformats.org/officeDocument/2006/relationships/slideLayout" Target="../slideLayouts/slideLayout14.xml"/><Relationship Id="rId16"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image" Target="../media/image5.png"/><Relationship Id="rId2" Type="http://schemas.openxmlformats.org/officeDocument/2006/relationships/slideLayout" Target="../slideLayouts/slideLayout26.xml"/><Relationship Id="rId16" Type="http://schemas.openxmlformats.org/officeDocument/2006/relationships/image" Target="../media/image3.png"/><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2.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image" Target="../media/image5.png"/><Relationship Id="rId2" Type="http://schemas.openxmlformats.org/officeDocument/2006/relationships/slideLayout" Target="../slideLayouts/slideLayout38.xml"/><Relationship Id="rId16" Type="http://schemas.openxmlformats.org/officeDocument/2006/relationships/image" Target="../media/image3.png"/><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2.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2B255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378C-69C2-7CAE-B82A-E3F880BBD5A1}"/>
              </a:ext>
            </a:extLst>
          </p:cNvPr>
          <p:cNvSpPr>
            <a:spLocks noGrp="1"/>
          </p:cNvSpPr>
          <p:nvPr>
            <p:ph type="title"/>
          </p:nvPr>
        </p:nvSpPr>
        <p:spPr>
          <a:xfrm>
            <a:off x="1039653" y="1053628"/>
            <a:ext cx="10112695" cy="9212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A6E0D5-E3CD-B760-BCAD-A88472450DFB}"/>
              </a:ext>
            </a:extLst>
          </p:cNvPr>
          <p:cNvSpPr>
            <a:spLocks noGrp="1"/>
          </p:cNvSpPr>
          <p:nvPr>
            <p:ph type="body" idx="1"/>
          </p:nvPr>
        </p:nvSpPr>
        <p:spPr>
          <a:xfrm>
            <a:off x="1049144" y="2007219"/>
            <a:ext cx="10093712" cy="41697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E9637-E086-47D5-C715-6DA8312680D4}"/>
              </a:ext>
            </a:extLst>
          </p:cNvPr>
          <p:cNvSpPr>
            <a:spLocks noGrp="1"/>
          </p:cNvSpPr>
          <p:nvPr>
            <p:ph type="dt" sz="half" idx="2"/>
          </p:nvPr>
        </p:nvSpPr>
        <p:spPr>
          <a:xfrm>
            <a:off x="1049144"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06968A-196E-CA85-8443-A1493D3642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8D4EE3-FC71-1067-62B2-A82FC05520DF}"/>
              </a:ext>
            </a:extLst>
          </p:cNvPr>
          <p:cNvSpPr>
            <a:spLocks noGrp="1"/>
          </p:cNvSpPr>
          <p:nvPr>
            <p:ph type="sldNum" sz="quarter" idx="4"/>
          </p:nvPr>
        </p:nvSpPr>
        <p:spPr>
          <a:xfrm>
            <a:off x="8399656"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pic>
        <p:nvPicPr>
          <p:cNvPr id="7" name="Picture 6">
            <a:extLst>
              <a:ext uri="{FF2B5EF4-FFF2-40B4-BE49-F238E27FC236}">
                <a16:creationId xmlns:a16="http://schemas.microsoft.com/office/drawing/2014/main" id="{3D2D8313-3DF9-A62B-E6F1-1650C131664F}"/>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353800" y="-359"/>
            <a:ext cx="771055" cy="1172344"/>
          </a:xfrm>
          <a:prstGeom prst="rect">
            <a:avLst/>
          </a:prstGeom>
        </p:spPr>
      </p:pic>
      <p:pic>
        <p:nvPicPr>
          <p:cNvPr id="8" name="Picture 7" descr="A blue text on a black background&#10;&#10;Description automatically generated with low confidence">
            <a:extLst>
              <a:ext uri="{FF2B5EF4-FFF2-40B4-BE49-F238E27FC236}">
                <a16:creationId xmlns:a16="http://schemas.microsoft.com/office/drawing/2014/main" id="{FAF8F417-56E3-A2D9-115B-61AF7F8CDCE3}"/>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00439" y="318825"/>
            <a:ext cx="1172344" cy="572570"/>
          </a:xfrm>
          <a:prstGeom prst="rect">
            <a:avLst/>
          </a:prstGeom>
        </p:spPr>
      </p:pic>
      <p:pic>
        <p:nvPicPr>
          <p:cNvPr id="9" name="Picture 8" descr="A picture containing screenshot, graphics, circle, design&#10;&#10;Description automatically generated">
            <a:extLst>
              <a:ext uri="{FF2B5EF4-FFF2-40B4-BE49-F238E27FC236}">
                <a16:creationId xmlns:a16="http://schemas.microsoft.com/office/drawing/2014/main" id="{EDA4587A-7287-1A7C-EBCB-3CEE4E940E0F}"/>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8151164" y="219583"/>
            <a:ext cx="771055" cy="771055"/>
          </a:xfrm>
          <a:prstGeom prst="rect">
            <a:avLst/>
          </a:prstGeom>
        </p:spPr>
      </p:pic>
      <p:pic>
        <p:nvPicPr>
          <p:cNvPr id="10" name="Picture 9">
            <a:extLst>
              <a:ext uri="{FF2B5EF4-FFF2-40B4-BE49-F238E27FC236}">
                <a16:creationId xmlns:a16="http://schemas.microsoft.com/office/drawing/2014/main" id="{916692E9-7E86-2CE7-316B-A5A39C68D83F}"/>
              </a:ext>
            </a:extLst>
          </p:cNvPr>
          <p:cNvPicPr>
            <a:picLocks noChangeAspect="1"/>
          </p:cNvPicPr>
          <p:nvPr userDrawn="1"/>
        </p:nvPicPr>
        <p:blipFill>
          <a:blip r:embed="rId17"/>
          <a:stretch>
            <a:fillRect/>
          </a:stretch>
        </p:blipFill>
        <p:spPr>
          <a:xfrm>
            <a:off x="9084427" y="256851"/>
            <a:ext cx="959440" cy="733787"/>
          </a:xfrm>
          <a:prstGeom prst="rect">
            <a:avLst/>
          </a:prstGeom>
        </p:spPr>
      </p:pic>
    </p:spTree>
    <p:extLst>
      <p:ext uri="{BB962C8B-B14F-4D97-AF65-F5344CB8AC3E}">
        <p14:creationId xmlns:p14="http://schemas.microsoft.com/office/powerpoint/2010/main" val="3807218143"/>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Lst>
  <p:hf sldNum="0" hdr="0" ftr="0" dt="0"/>
  <p:txStyles>
    <p:titleStyle>
      <a:lvl1pPr algn="l" defTabSz="914400" rtl="0" eaLnBrk="1" latinLnBrk="0" hangingPunct="1">
        <a:lnSpc>
          <a:spcPct val="90000"/>
        </a:lnSpc>
        <a:spcBef>
          <a:spcPct val="0"/>
        </a:spcBef>
        <a:buNone/>
        <a:defRPr sz="4400" b="1" kern="1200">
          <a:solidFill>
            <a:srgbClr val="FFC83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6.xml"/><Relationship Id="rId5" Type="http://schemas.openxmlformats.org/officeDocument/2006/relationships/image" Target="../media/image2.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a:xfrm>
            <a:off x="831850" y="1709738"/>
            <a:ext cx="11234026" cy="2852737"/>
          </a:xfrm>
        </p:spPr>
        <p:txBody>
          <a:bodyPr/>
          <a:lstStyle/>
          <a:p>
            <a:r>
              <a:rPr lang="en-US" sz="6000" dirty="0"/>
              <a:t>Sentiment Analysis on Hotel Reviews Using Machine Learning Techniques</a:t>
            </a:r>
            <a:endParaRPr lang="en-US" dirty="0"/>
          </a:p>
        </p:txBody>
      </p:sp>
      <p:sp>
        <p:nvSpPr>
          <p:cNvPr id="3" name="Text Placeholder 2">
            <a:extLst>
              <a:ext uri="{FF2B5EF4-FFF2-40B4-BE49-F238E27FC236}">
                <a16:creationId xmlns:a16="http://schemas.microsoft.com/office/drawing/2014/main" id="{26A01406-CE87-67FD-1433-72C6D6211A0B}"/>
              </a:ext>
            </a:extLst>
          </p:cNvPr>
          <p:cNvSpPr>
            <a:spLocks noGrp="1"/>
          </p:cNvSpPr>
          <p:nvPr>
            <p:ph type="body" idx="1"/>
          </p:nvPr>
        </p:nvSpPr>
        <p:spPr/>
        <p:txBody>
          <a:bodyPr vert="horz" lIns="91440" tIns="45720" rIns="91440" bIns="45720" rtlCol="0" anchor="t">
            <a:normAutofit fontScale="92500" lnSpcReduction="20000"/>
          </a:bodyPr>
          <a:lstStyle/>
          <a:p>
            <a:r>
              <a:rPr lang="tr-TR" dirty="0"/>
              <a:t>Anas ALHARDI</a:t>
            </a:r>
            <a:endParaRPr lang="en-US" dirty="0"/>
          </a:p>
          <a:p>
            <a:r>
              <a:rPr lang="tr-TR" dirty="0"/>
              <a:t>Taha Mohammadyar</a:t>
            </a:r>
            <a:endParaRPr lang="en-US" dirty="0"/>
          </a:p>
          <a:p>
            <a:endParaRPr lang="en-US" dirty="0">
              <a:cs typeface="Calibri"/>
            </a:endParaRPr>
          </a:p>
          <a:p>
            <a:r>
              <a:rPr lang="en-US" dirty="0">
                <a:cs typeface="Calibri"/>
              </a:rPr>
              <a:t>December 2023</a:t>
            </a:r>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9484599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19"/>
            <a:ext cx="5475027" cy="3786002"/>
          </a:xfrm>
        </p:spPr>
        <p:txBody>
          <a:bodyPr>
            <a:noAutofit/>
          </a:bodyPr>
          <a:lstStyle/>
          <a:p>
            <a:pPr algn="just">
              <a:lnSpc>
                <a:spcPct val="100000"/>
              </a:lnSpc>
            </a:pPr>
            <a:r>
              <a:rPr lang="en-US" b="0" i="0" dirty="0">
                <a:effectLst/>
              </a:rPr>
              <a:t>In our project, we found that TripAdvisor hotel reviews are mostly positive (86.74%) and a small portion of them are negative (13.26%). These reviews show that TripAdvisor services accurately reflect user satisfaction.</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7" name="صورة 6" descr="صورة تحتوي على نص, لقطة شاشة, مستطيل&#10;&#10;تم إنشاء الوصف تلقائياً">
            <a:extLst>
              <a:ext uri="{FF2B5EF4-FFF2-40B4-BE49-F238E27FC236}">
                <a16:creationId xmlns:a16="http://schemas.microsoft.com/office/drawing/2014/main" id="{2A0227C9-36C4-3E35-BEEC-B62FFF6030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884" y="2065124"/>
            <a:ext cx="5101175" cy="3537390"/>
          </a:xfrm>
          <a:prstGeom prst="rect">
            <a:avLst/>
          </a:prstGeom>
        </p:spPr>
      </p:pic>
    </p:spTree>
    <p:extLst>
      <p:ext uri="{BB962C8B-B14F-4D97-AF65-F5344CB8AC3E}">
        <p14:creationId xmlns:p14="http://schemas.microsoft.com/office/powerpoint/2010/main" val="1117064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dirty="0"/>
              <a:t>Deployment</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681281" y="1912461"/>
            <a:ext cx="10618211" cy="4519705"/>
          </a:xfrm>
        </p:spPr>
        <p:txBody>
          <a:bodyPr>
            <a:noAutofit/>
          </a:bodyPr>
          <a:lstStyle/>
          <a:p>
            <a:pPr algn="l">
              <a:lnSpc>
                <a:spcPct val="100000"/>
              </a:lnSpc>
              <a:buFont typeface="+mj-lt"/>
              <a:buAutoNum type="arabicPeriod"/>
            </a:pPr>
            <a:r>
              <a:rPr lang="en-US" sz="2400" b="1" i="0" dirty="0">
                <a:solidFill>
                  <a:schemeClr val="tx2"/>
                </a:solidFill>
                <a:effectLst/>
                <a:latin typeface="Söhne"/>
              </a:rPr>
              <a:t>Overview:</a:t>
            </a:r>
            <a:endParaRPr lang="en-US" sz="2400" b="0" i="0" dirty="0">
              <a:solidFill>
                <a:schemeClr val="tx2"/>
              </a:solidFill>
              <a:effectLst/>
              <a:latin typeface="Söhne"/>
            </a:endParaRPr>
          </a:p>
          <a:p>
            <a:pPr marL="742950" lvl="1" indent="-285750" algn="l">
              <a:lnSpc>
                <a:spcPct val="100000"/>
              </a:lnSpc>
              <a:buFont typeface="+mj-lt"/>
              <a:buAutoNum type="arabicPeriod"/>
            </a:pPr>
            <a:r>
              <a:rPr lang="en-US" sz="2000" b="0" i="0" dirty="0">
                <a:solidFill>
                  <a:schemeClr val="tx2"/>
                </a:solidFill>
                <a:effectLst/>
                <a:latin typeface="Söhne"/>
              </a:rPr>
              <a:t>The final phase in transitioning from development to real-world application.</a:t>
            </a:r>
          </a:p>
          <a:p>
            <a:pPr algn="l">
              <a:lnSpc>
                <a:spcPct val="100000"/>
              </a:lnSpc>
              <a:buFont typeface="+mj-lt"/>
              <a:buAutoNum type="arabicPeriod"/>
            </a:pPr>
            <a:r>
              <a:rPr lang="en-US" sz="2400" b="1" i="0" dirty="0">
                <a:solidFill>
                  <a:schemeClr val="tx2"/>
                </a:solidFill>
                <a:effectLst/>
                <a:latin typeface="Söhne"/>
              </a:rPr>
              <a:t>Model Serialization:</a:t>
            </a:r>
            <a:endParaRPr lang="en-US" sz="2400" b="0" i="0" dirty="0">
              <a:solidFill>
                <a:schemeClr val="tx2"/>
              </a:solidFill>
              <a:effectLst/>
              <a:latin typeface="Söhne"/>
            </a:endParaRPr>
          </a:p>
          <a:p>
            <a:pPr marL="742950" lvl="1" indent="-285750" algn="l">
              <a:lnSpc>
                <a:spcPct val="100000"/>
              </a:lnSpc>
              <a:buFont typeface="+mj-lt"/>
              <a:buAutoNum type="arabicPeriod"/>
            </a:pPr>
            <a:r>
              <a:rPr lang="en-US" sz="2000" dirty="0">
                <a:solidFill>
                  <a:schemeClr val="tx2"/>
                </a:solidFill>
                <a:latin typeface="Söhne"/>
              </a:rPr>
              <a:t>Conversion of the trained model into a serialized format.</a:t>
            </a:r>
          </a:p>
          <a:p>
            <a:pPr marL="742950" lvl="1" indent="-285750" algn="l">
              <a:lnSpc>
                <a:spcPct val="100000"/>
              </a:lnSpc>
              <a:buFont typeface="+mj-lt"/>
              <a:buAutoNum type="arabicPeriod"/>
            </a:pPr>
            <a:r>
              <a:rPr lang="en-US" sz="2000" dirty="0">
                <a:solidFill>
                  <a:schemeClr val="tx2"/>
                </a:solidFill>
                <a:latin typeface="Söhne"/>
              </a:rPr>
              <a:t>Utilized </a:t>
            </a:r>
            <a:r>
              <a:rPr lang="en-US" sz="2000" dirty="0" err="1">
                <a:solidFill>
                  <a:schemeClr val="tx2"/>
                </a:solidFill>
                <a:latin typeface="Söhne"/>
              </a:rPr>
              <a:t>joblib</a:t>
            </a:r>
            <a:r>
              <a:rPr lang="en-US" sz="2000" dirty="0">
                <a:solidFill>
                  <a:schemeClr val="tx2"/>
                </a:solidFill>
                <a:latin typeface="Söhne"/>
              </a:rPr>
              <a:t> library to save the Logistic Regression model. The Logistic Regression model was chosen because it was the most accurate and efficient model among the models we tested..</a:t>
            </a:r>
          </a:p>
          <a:p>
            <a:pPr algn="l">
              <a:lnSpc>
                <a:spcPct val="100000"/>
              </a:lnSpc>
              <a:buFont typeface="+mj-lt"/>
              <a:buAutoNum type="arabicPeriod"/>
            </a:pPr>
            <a:r>
              <a:rPr lang="en-US" sz="2400" b="1" i="0" dirty="0">
                <a:solidFill>
                  <a:schemeClr val="tx2"/>
                </a:solidFill>
                <a:effectLst/>
                <a:latin typeface="Söhne"/>
              </a:rPr>
              <a:t>Model Serving:</a:t>
            </a:r>
            <a:endParaRPr lang="en-US" sz="2400" b="0" i="0" dirty="0">
              <a:solidFill>
                <a:schemeClr val="tx2"/>
              </a:solidFill>
              <a:effectLst/>
              <a:latin typeface="Söhne"/>
            </a:endParaRPr>
          </a:p>
          <a:p>
            <a:pPr marL="742950" lvl="1" indent="-285750" algn="l">
              <a:lnSpc>
                <a:spcPct val="100000"/>
              </a:lnSpc>
              <a:buFont typeface="+mj-lt"/>
              <a:buAutoNum type="arabicPeriod"/>
            </a:pPr>
            <a:r>
              <a:rPr lang="en-US" sz="2000" b="0" i="0" dirty="0">
                <a:solidFill>
                  <a:schemeClr val="tx2"/>
                </a:solidFill>
                <a:effectLst/>
                <a:latin typeface="Söhne"/>
              </a:rPr>
              <a:t>Loading the serialized model into the deployment environment.</a:t>
            </a:r>
          </a:p>
          <a:p>
            <a:pPr marL="742950" lvl="1" indent="-285750" algn="l">
              <a:lnSpc>
                <a:spcPct val="100000"/>
              </a:lnSpc>
              <a:buFont typeface="+mj-lt"/>
              <a:buAutoNum type="arabicPeriod"/>
            </a:pPr>
            <a:r>
              <a:rPr lang="en-US" sz="2000" b="0" i="0" dirty="0">
                <a:solidFill>
                  <a:schemeClr val="tx2"/>
                </a:solidFill>
                <a:effectLst/>
                <a:latin typeface="Söhne"/>
              </a:rPr>
              <a:t>Ensuring seamless integration with the deployment platform.</a:t>
            </a:r>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4118007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a:xfrm>
            <a:off x="755873" y="859251"/>
            <a:ext cx="10112695" cy="921254"/>
          </a:xfrm>
        </p:spPr>
        <p:txBody>
          <a:bodyPr/>
          <a:lstStyle/>
          <a:p>
            <a:r>
              <a:rPr lang="en-US" b="1" dirty="0"/>
              <a:t>Deployment</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523626" y="1780505"/>
            <a:ext cx="7937201" cy="4899942"/>
          </a:xfrm>
        </p:spPr>
        <p:txBody>
          <a:bodyPr>
            <a:noAutofit/>
          </a:bodyPr>
          <a:lstStyle/>
          <a:p>
            <a:pPr marL="457200" indent="-457200">
              <a:lnSpc>
                <a:spcPct val="100000"/>
              </a:lnSpc>
              <a:spcBef>
                <a:spcPts val="0"/>
              </a:spcBef>
              <a:buFont typeface="+mj-lt"/>
              <a:buAutoNum type="arabicPeriod" startAt="4"/>
            </a:pPr>
            <a:r>
              <a:rPr lang="en-US" sz="2400" b="1" dirty="0">
                <a:solidFill>
                  <a:schemeClr val="tx2"/>
                </a:solidFill>
                <a:latin typeface="Söhne"/>
              </a:rPr>
              <a:t>Integration Steps:</a:t>
            </a:r>
            <a:endParaRPr lang="en-US" sz="2400" b="0" i="0" dirty="0">
              <a:solidFill>
                <a:schemeClr val="tx2"/>
              </a:solidFill>
              <a:effectLst/>
              <a:latin typeface="Söhne"/>
            </a:endParaRPr>
          </a:p>
          <a:p>
            <a:pPr lvl="1">
              <a:spcBef>
                <a:spcPts val="0"/>
              </a:spcBef>
            </a:pPr>
            <a:r>
              <a:rPr lang="en-US" sz="2000" dirty="0">
                <a:solidFill>
                  <a:schemeClr val="tx2"/>
                </a:solidFill>
                <a:latin typeface="Söhne"/>
              </a:rPr>
              <a:t>Frontend Design: Develop an interactive and visually appealing user interface.</a:t>
            </a:r>
          </a:p>
          <a:p>
            <a:pPr lvl="1">
              <a:spcBef>
                <a:spcPts val="0"/>
              </a:spcBef>
            </a:pPr>
            <a:r>
              <a:rPr lang="en-US" sz="2000" dirty="0">
                <a:solidFill>
                  <a:schemeClr val="tx2"/>
                </a:solidFill>
                <a:latin typeface="Söhne"/>
              </a:rPr>
              <a:t>Backend Connectivity: Establish a connection between the web page and the deployed model.</a:t>
            </a:r>
          </a:p>
          <a:p>
            <a:pPr lvl="1">
              <a:spcBef>
                <a:spcPts val="0"/>
              </a:spcBef>
            </a:pPr>
            <a:r>
              <a:rPr lang="en-US" sz="2000" dirty="0">
                <a:solidFill>
                  <a:schemeClr val="tx2"/>
                </a:solidFill>
                <a:latin typeface="Söhne"/>
              </a:rPr>
              <a:t>API Calls: Enable communication between the web page and the machine learning model via API calls.</a:t>
            </a:r>
          </a:p>
          <a:p>
            <a:pPr algn="l">
              <a:lnSpc>
                <a:spcPct val="100000"/>
              </a:lnSpc>
              <a:spcBef>
                <a:spcPts val="0"/>
              </a:spcBef>
              <a:buFont typeface="+mj-lt"/>
              <a:buAutoNum type="arabicPeriod" startAt="4"/>
            </a:pPr>
            <a:r>
              <a:rPr lang="en-US" sz="2400" b="1" i="0" dirty="0">
                <a:solidFill>
                  <a:schemeClr val="tx2"/>
                </a:solidFill>
                <a:effectLst/>
                <a:latin typeface="Söhne"/>
              </a:rPr>
              <a:t>Considerations:</a:t>
            </a:r>
            <a:endParaRPr lang="en-US" sz="2400" b="0" i="0" dirty="0">
              <a:solidFill>
                <a:schemeClr val="tx2"/>
              </a:solidFill>
              <a:effectLst/>
              <a:latin typeface="Söhne"/>
            </a:endParaRPr>
          </a:p>
          <a:p>
            <a:pPr lvl="1">
              <a:lnSpc>
                <a:spcPct val="100000"/>
              </a:lnSpc>
              <a:spcBef>
                <a:spcPts val="0"/>
              </a:spcBef>
            </a:pPr>
            <a:r>
              <a:rPr lang="en-US" sz="2000" b="1" i="0" dirty="0">
                <a:solidFill>
                  <a:schemeClr val="tx2"/>
                </a:solidFill>
                <a:effectLst/>
                <a:latin typeface="Söhne"/>
              </a:rPr>
              <a:t>Time Constraints:</a:t>
            </a:r>
            <a:r>
              <a:rPr lang="en-US" sz="2000" b="0" i="0" dirty="0">
                <a:solidFill>
                  <a:schemeClr val="tx2"/>
                </a:solidFill>
                <a:effectLst/>
                <a:latin typeface="Söhne"/>
              </a:rPr>
              <a:t> Limited deployment steps due to project </a:t>
            </a:r>
            <a:r>
              <a:rPr lang="en-US" sz="2000" dirty="0">
                <a:solidFill>
                  <a:schemeClr val="tx2"/>
                </a:solidFill>
                <a:latin typeface="Söhne"/>
              </a:rPr>
              <a:t>timeframe.</a:t>
            </a:r>
          </a:p>
          <a:p>
            <a:pPr lvl="1">
              <a:lnSpc>
                <a:spcPct val="100000"/>
              </a:lnSpc>
              <a:spcBef>
                <a:spcPts val="0"/>
              </a:spcBef>
            </a:pPr>
            <a:r>
              <a:rPr lang="en-US" sz="2000" b="1" dirty="0">
                <a:solidFill>
                  <a:schemeClr val="tx2"/>
                </a:solidFill>
                <a:latin typeface="Söhne"/>
              </a:rPr>
              <a:t>Future Work: </a:t>
            </a:r>
            <a:r>
              <a:rPr lang="en-US" sz="2000" dirty="0">
                <a:solidFill>
                  <a:schemeClr val="tx2"/>
                </a:solidFill>
                <a:latin typeface="Söhne"/>
              </a:rPr>
              <a:t>Outlined considerations for deployment in future iterations.</a:t>
            </a:r>
            <a:endParaRPr lang="ar-YE" sz="2000" dirty="0">
              <a:solidFill>
                <a:schemeClr val="tx2"/>
              </a:solidFill>
              <a:latin typeface="Söhne"/>
            </a:endParaRPr>
          </a:p>
          <a:p>
            <a:pPr lvl="1">
              <a:lnSpc>
                <a:spcPct val="100000"/>
              </a:lnSpc>
              <a:spcBef>
                <a:spcPts val="0"/>
              </a:spcBef>
            </a:pPr>
            <a:endParaRPr lang="en-US" sz="2000" dirty="0">
              <a:solidFill>
                <a:schemeClr val="tx2"/>
              </a:solidFill>
              <a:latin typeface="Söhne"/>
            </a:endParaRPr>
          </a:p>
          <a:p>
            <a:pPr marL="0" indent="0">
              <a:spcBef>
                <a:spcPts val="0"/>
              </a:spcBef>
              <a:buNone/>
            </a:pPr>
            <a:r>
              <a:rPr lang="en-US" b="1" dirty="0">
                <a:solidFill>
                  <a:schemeClr val="tx2"/>
                </a:solidFill>
                <a:latin typeface="Söhne"/>
              </a:rPr>
              <a:t>While deployment steps were not fully executed, the groundwork for future deployment is laid out.</a:t>
            </a:r>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pic>
        <p:nvPicPr>
          <p:cNvPr id="6" name="صورة 5" descr="صورة تحتوي على نص, لقطة شاشة, صفحة ويب, موقع إلكتروني&#10;&#10;تم إنشاء الوصف تلقائياً">
            <a:extLst>
              <a:ext uri="{FF2B5EF4-FFF2-40B4-BE49-F238E27FC236}">
                <a16:creationId xmlns:a16="http://schemas.microsoft.com/office/drawing/2014/main" id="{7DC36460-0209-9A01-38A6-DA94FFB6773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8609863" y="1780505"/>
            <a:ext cx="3245805" cy="4881191"/>
          </a:xfrm>
          <a:prstGeom prst="rect">
            <a:avLst/>
          </a:prstGeom>
        </p:spPr>
      </p:pic>
    </p:spTree>
    <p:extLst>
      <p:ext uri="{BB962C8B-B14F-4D97-AF65-F5344CB8AC3E}">
        <p14:creationId xmlns:p14="http://schemas.microsoft.com/office/powerpoint/2010/main" val="2577299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b="1"/>
              <a:t>Future Work</a:t>
            </a:r>
            <a:endParaRPr lang="en-US"/>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1049144" y="2007220"/>
            <a:ext cx="10093712" cy="4015208"/>
          </a:xfrm>
        </p:spPr>
        <p:txBody>
          <a:bodyPr>
            <a:noAutofit/>
          </a:bodyPr>
          <a:lstStyle/>
          <a:p>
            <a:pPr algn="just">
              <a:buFont typeface="Arial" panose="020B0604020202020204" pitchFamily="34" charset="0"/>
              <a:buChar char="•"/>
            </a:pPr>
            <a:r>
              <a:rPr lang="en-US" b="0" i="0" dirty="0">
                <a:effectLst/>
              </a:rPr>
              <a:t>Our project has lot’s of potential to be used not only in the hospitality sector but in many other areas as well. One avenue we are exploring involves extracting and analyzing a curated set of tweets from platforms like Twitter, gauging people's opinions and reactions towards issues, whether they be political, social, or </a:t>
            </a:r>
            <a:r>
              <a:rPr lang="en-US" dirty="0"/>
              <a:t>emerging technological trends.</a:t>
            </a:r>
          </a:p>
          <a:p>
            <a:pPr algn="just">
              <a:buFont typeface="Arial" panose="020B0604020202020204" pitchFamily="34" charset="0"/>
              <a:buChar char="•"/>
            </a:pPr>
            <a:r>
              <a:rPr lang="en-US" dirty="0"/>
              <a:t>We believe that this is a project that can contribute a lot in the sentiment analysis area.</a:t>
            </a:r>
          </a:p>
        </p:txBody>
      </p:sp>
      <p:sp>
        <p:nvSpPr>
          <p:cNvPr id="5" name="TextBox 4">
            <a:extLst>
              <a:ext uri="{FF2B5EF4-FFF2-40B4-BE49-F238E27FC236}">
                <a16:creationId xmlns:a16="http://schemas.microsoft.com/office/drawing/2014/main" id="{384D96C8-FF8C-FF1F-F7FC-8D636C9E744D}"/>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3629189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p:txBody>
          <a:bodyPr/>
          <a:lstStyle/>
          <a:p>
            <a:r>
              <a:rPr lang="en-US"/>
              <a:t>References</a:t>
            </a:r>
          </a:p>
        </p:txBody>
      </p:sp>
      <p:sp>
        <p:nvSpPr>
          <p:cNvPr id="4" name="Content Placeholder 3">
            <a:extLst>
              <a:ext uri="{FF2B5EF4-FFF2-40B4-BE49-F238E27FC236}">
                <a16:creationId xmlns:a16="http://schemas.microsoft.com/office/drawing/2014/main" id="{87B3D5D2-6BDD-200E-3526-D8A93E03FE6B}"/>
              </a:ext>
            </a:extLst>
          </p:cNvPr>
          <p:cNvSpPr>
            <a:spLocks noGrp="1"/>
          </p:cNvSpPr>
          <p:nvPr>
            <p:ph idx="1"/>
          </p:nvPr>
        </p:nvSpPr>
        <p:spPr>
          <a:xfrm>
            <a:off x="1049144" y="2007220"/>
            <a:ext cx="10093712" cy="4516244"/>
          </a:xfrm>
        </p:spPr>
        <p:txBody>
          <a:bodyPr>
            <a:normAutofit fontScale="47500" lnSpcReduction="20000"/>
          </a:bodyPr>
          <a:lstStyle/>
          <a:p>
            <a:r>
              <a:rPr lang="en-US" dirty="0"/>
              <a:t>[1] M. Hu and B. Liu, "Mining and summarizing customer reviews," in Proceedings of the tenth ACM SIGKDD international conference on Knowledge discovery and data mining, 2004, pp. 168-177.</a:t>
            </a:r>
          </a:p>
          <a:p>
            <a:r>
              <a:rPr lang="en-US" dirty="0"/>
              <a:t>[2] P. D. Turney, "Thumbs up or thumbs down? Semantic orientation applied to unsupervised classification of reviews," </a:t>
            </a:r>
            <a:r>
              <a:rPr lang="en-US" dirty="0" err="1"/>
              <a:t>arXiv</a:t>
            </a:r>
            <a:r>
              <a:rPr lang="en-US" dirty="0"/>
              <a:t> preprint cs/0212032, 2002. </a:t>
            </a:r>
          </a:p>
          <a:p>
            <a:r>
              <a:rPr lang="en-US" dirty="0"/>
              <a:t>[3] B. Pang, L. Lee, and S. </a:t>
            </a:r>
            <a:r>
              <a:rPr lang="en-US" dirty="0" err="1"/>
              <a:t>Vaithyanathan</a:t>
            </a:r>
            <a:r>
              <a:rPr lang="en-US" dirty="0"/>
              <a:t>, "Thumbs up? Sentiment classification using machine learning techniques," </a:t>
            </a:r>
            <a:r>
              <a:rPr lang="en-US" dirty="0" err="1"/>
              <a:t>arXiv</a:t>
            </a:r>
            <a:r>
              <a:rPr lang="en-US" dirty="0"/>
              <a:t> preprint cs/0205070, 2002. </a:t>
            </a:r>
          </a:p>
          <a:p>
            <a:r>
              <a:rPr lang="en-US" dirty="0"/>
              <a:t>[4] H.-X. Shi and X.-J. Li, "A sentiment analysis model for hotel reviews based on supervised learning," in 2011 International Conference on Machine Learning and Cybernetics, 2011, vol. 3: IEEE, pp. 950-954. </a:t>
            </a:r>
          </a:p>
          <a:p>
            <a:r>
              <a:rPr lang="en-US" dirty="0"/>
              <a:t>[5] J. R. Quinlan, "Induction of decision trees," Machine learning, vol. 1, pp. 81-106, 1986. </a:t>
            </a:r>
          </a:p>
          <a:p>
            <a:r>
              <a:rPr lang="en-US" dirty="0"/>
              <a:t>[6] J. R. Quinlan, C4. 5: programs for machine learning. Elsevier, 2014. </a:t>
            </a:r>
          </a:p>
          <a:p>
            <a:r>
              <a:rPr lang="en-US" dirty="0"/>
              <a:t>[7] S. Menard, Applied logistic regression analysis (no. 106). Sage, 2002. </a:t>
            </a:r>
          </a:p>
          <a:p>
            <a:r>
              <a:rPr lang="en-US" dirty="0"/>
              <a:t>[8] t. f. e. From Wikipedia. "Logistic regression." https://en.wikipedia.org/wiki/Logistic_regression (accessed 24 MAY 2023. </a:t>
            </a:r>
          </a:p>
          <a:p>
            <a:r>
              <a:rPr lang="en-US" dirty="0"/>
              <a:t>[9] T. Hastie, R. </a:t>
            </a:r>
            <a:r>
              <a:rPr lang="en-US" dirty="0" err="1"/>
              <a:t>Tibshirani</a:t>
            </a:r>
            <a:r>
              <a:rPr lang="en-US" dirty="0"/>
              <a:t>, J. H. Friedman, and J. H. Friedman, The elements of statistical learning: data mining, inference, and prediction. Springer, 2009. </a:t>
            </a:r>
          </a:p>
          <a:p>
            <a:r>
              <a:rPr lang="en-US" dirty="0"/>
              <a:t>[10] N. </a:t>
            </a:r>
            <a:r>
              <a:rPr lang="en-US" dirty="0" err="1"/>
              <a:t>Vaish</a:t>
            </a:r>
            <a:r>
              <a:rPr lang="en-US" dirty="0"/>
              <a:t>, N. Goel, and G. Gupta, "Machine learning techniques for sentiment analysis of Hotel Reviews," in 2022 International Conference on Computer Communication and Informatics (ICCCI), 2022: IEEE, pp. 01-07. </a:t>
            </a:r>
          </a:p>
          <a:p>
            <a:r>
              <a:rPr lang="en-US" dirty="0"/>
              <a:t>[11] S. Anis, S. Saad, and M. Aref, "Sentiment analysis of hotel reviews using machine learning techniques," in Proceedings of the International Conference on Advanced Intelligent Systems and Informatics 2020, 2021: Springer, pp. 227-234. </a:t>
            </a:r>
          </a:p>
          <a:p>
            <a:r>
              <a:rPr lang="en-US" dirty="0"/>
              <a:t>[12] D. </a:t>
            </a:r>
            <a:r>
              <a:rPr lang="en-US" dirty="0" err="1"/>
              <a:t>Navanith</a:t>
            </a:r>
            <a:r>
              <a:rPr lang="en-US" dirty="0"/>
              <a:t>, K. </a:t>
            </a:r>
            <a:r>
              <a:rPr lang="en-US" dirty="0" err="1"/>
              <a:t>Likhith</a:t>
            </a:r>
            <a:r>
              <a:rPr lang="en-US" dirty="0"/>
              <a:t>, M. S. Vardhan, and S. Kavitha, "Optimized Sentiment Analysis of Hotel Reviews using Machine Learning Algorithms," in 2022 6th International Conference on Electronics, Communication and Aerospace Technology, 2022: IEEE, pp. 1075-1081.</a:t>
            </a:r>
          </a:p>
        </p:txBody>
      </p:sp>
      <p:sp>
        <p:nvSpPr>
          <p:cNvPr id="5" name="TextBox 4">
            <a:extLst>
              <a:ext uri="{FF2B5EF4-FFF2-40B4-BE49-F238E27FC236}">
                <a16:creationId xmlns:a16="http://schemas.microsoft.com/office/drawing/2014/main" id="{720BD25A-33DA-62BB-4D58-79DFD193F16C}"/>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370631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BF0A447-09FE-4C82-9183-4BB6FE9805EC}"/>
              </a:ext>
            </a:extLst>
          </p:cNvPr>
          <p:cNvSpPr>
            <a:spLocks noGrp="1"/>
          </p:cNvSpPr>
          <p:nvPr>
            <p:ph type="title"/>
          </p:nvPr>
        </p:nvSpPr>
        <p:spPr/>
        <p:txBody>
          <a:bodyPr/>
          <a:lstStyle/>
          <a:p>
            <a:r>
              <a:rPr lang="en-CA"/>
              <a:t>Thank</a:t>
            </a:r>
            <a:r>
              <a:rPr lang="en-US"/>
              <a:t> </a:t>
            </a:r>
            <a:r>
              <a:rPr lang="en-CA"/>
              <a:t>you!</a:t>
            </a:r>
            <a:endParaRPr lang="en-US"/>
          </a:p>
        </p:txBody>
      </p:sp>
      <p:pic>
        <p:nvPicPr>
          <p:cNvPr id="15" name="Content Placeholder 14">
            <a:extLst>
              <a:ext uri="{FF2B5EF4-FFF2-40B4-BE49-F238E27FC236}">
                <a16:creationId xmlns:a16="http://schemas.microsoft.com/office/drawing/2014/main" id="{8623F5AB-9A95-66EE-7E7D-4B7F69EB8D2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13452" y="2818440"/>
            <a:ext cx="2482855" cy="2482855"/>
          </a:xfrm>
        </p:spPr>
      </p:pic>
      <p:pic>
        <p:nvPicPr>
          <p:cNvPr id="3" name="Picture 2">
            <a:extLst>
              <a:ext uri="{FF2B5EF4-FFF2-40B4-BE49-F238E27FC236}">
                <a16:creationId xmlns:a16="http://schemas.microsoft.com/office/drawing/2014/main" id="{9DE0807B-0AF4-A78A-8B9C-7DC4DEFD0CFD}"/>
              </a:ext>
            </a:extLst>
          </p:cNvPr>
          <p:cNvPicPr>
            <a:picLocks noChangeAspect="1"/>
          </p:cNvPicPr>
          <p:nvPr/>
        </p:nvPicPr>
        <p:blipFill>
          <a:blip r:embed="rId4"/>
          <a:stretch>
            <a:fillRect/>
          </a:stretch>
        </p:blipFill>
        <p:spPr>
          <a:xfrm>
            <a:off x="8526090" y="3141200"/>
            <a:ext cx="2626258" cy="2008584"/>
          </a:xfrm>
          <a:prstGeom prst="rect">
            <a:avLst/>
          </a:prstGeom>
        </p:spPr>
      </p:pic>
      <p:pic>
        <p:nvPicPr>
          <p:cNvPr id="4" name="Picture 3" descr="A blue text on a black background&#10;&#10;Description automatically generated with low confidence">
            <a:extLst>
              <a:ext uri="{FF2B5EF4-FFF2-40B4-BE49-F238E27FC236}">
                <a16:creationId xmlns:a16="http://schemas.microsoft.com/office/drawing/2014/main" id="{1A9D06FE-2446-6AC3-98EB-7117519DA9F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2505" y="3336909"/>
            <a:ext cx="3311164" cy="1617165"/>
          </a:xfrm>
          <a:prstGeom prst="rect">
            <a:avLst/>
          </a:prstGeom>
        </p:spPr>
      </p:pic>
      <p:sp>
        <p:nvSpPr>
          <p:cNvPr id="5" name="TextBox 4">
            <a:extLst>
              <a:ext uri="{FF2B5EF4-FFF2-40B4-BE49-F238E27FC236}">
                <a16:creationId xmlns:a16="http://schemas.microsoft.com/office/drawing/2014/main" id="{49A709F5-91F0-A745-9890-74813078BE1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1405736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en-US">
                <a:solidFill>
                  <a:schemeClr val="accent1"/>
                </a:solidFill>
                <a:cs typeface="Calibri Light"/>
              </a:rPr>
              <a:t>Outline</a:t>
            </a:r>
          </a:p>
        </p:txBody>
      </p:sp>
      <p:sp>
        <p:nvSpPr>
          <p:cNvPr id="3" name="Content Placeholder 2">
            <a:extLst>
              <a:ext uri="{FF2B5EF4-FFF2-40B4-BE49-F238E27FC236}">
                <a16:creationId xmlns:a16="http://schemas.microsoft.com/office/drawing/2014/main" id="{B2C6AF76-1D20-7B7F-2BC6-49C2EDDA6AB3}"/>
              </a:ext>
            </a:extLst>
          </p:cNvPr>
          <p:cNvSpPr>
            <a:spLocks noGrp="1"/>
          </p:cNvSpPr>
          <p:nvPr>
            <p:ph idx="1"/>
          </p:nvPr>
        </p:nvSpPr>
        <p:spPr/>
        <p:txBody>
          <a:bodyPr anchor="t">
            <a:noAutofit/>
          </a:bodyPr>
          <a:lstStyle/>
          <a:p>
            <a:r>
              <a:rPr lang="en-US" sz="2000" dirty="0">
                <a:cs typeface="Calibri"/>
              </a:rPr>
              <a:t>Concept note and implementation plan:</a:t>
            </a:r>
          </a:p>
          <a:p>
            <a:pPr lvl="1">
              <a:buFont typeface="Courier New" panose="020B0604020202020204" pitchFamily="34" charset="0"/>
              <a:buChar char="o"/>
            </a:pPr>
            <a:r>
              <a:rPr lang="en-US" sz="2000" dirty="0">
                <a:cs typeface="Calibri"/>
              </a:rPr>
              <a:t>Background</a:t>
            </a:r>
          </a:p>
          <a:p>
            <a:pPr lvl="1">
              <a:buFont typeface="Courier New" panose="020B0604020202020204" pitchFamily="34" charset="0"/>
              <a:buChar char="o"/>
            </a:pPr>
            <a:r>
              <a:rPr lang="en-US" sz="2000" dirty="0">
                <a:cs typeface="Calibri"/>
              </a:rPr>
              <a:t>Objectives</a:t>
            </a:r>
          </a:p>
          <a:p>
            <a:pPr lvl="1">
              <a:buFont typeface="Courier New" panose="020B0604020202020204" pitchFamily="34" charset="0"/>
              <a:buChar char="o"/>
            </a:pPr>
            <a:r>
              <a:rPr lang="en-US" sz="2000" dirty="0">
                <a:cs typeface="Calibri"/>
              </a:rPr>
              <a:t>SDG Relation</a:t>
            </a:r>
          </a:p>
          <a:p>
            <a:r>
              <a:rPr lang="en-US" sz="2000" dirty="0">
                <a:cs typeface="Calibri"/>
              </a:rPr>
              <a:t>Data</a:t>
            </a:r>
            <a:endParaRPr lang="en-US" sz="2000" dirty="0">
              <a:ea typeface="Calibri"/>
              <a:cs typeface="Calibri"/>
            </a:endParaRPr>
          </a:p>
          <a:p>
            <a:r>
              <a:rPr lang="en-US" sz="2000" dirty="0">
                <a:solidFill>
                  <a:srgbClr val="FFFFFF"/>
                </a:solidFill>
                <a:ea typeface="+mn-lt"/>
                <a:cs typeface="+mn-lt"/>
              </a:rPr>
              <a:t>Methodology</a:t>
            </a:r>
            <a:endParaRPr lang="en-US" sz="1600" dirty="0">
              <a:solidFill>
                <a:srgbClr val="FFFFFF"/>
              </a:solidFill>
              <a:ea typeface="+mn-lt"/>
              <a:cs typeface="+mn-lt"/>
            </a:endParaRPr>
          </a:p>
          <a:p>
            <a:r>
              <a:rPr lang="en-US" sz="2000" dirty="0">
                <a:solidFill>
                  <a:srgbClr val="FFFFFF"/>
                </a:solidFill>
                <a:ea typeface="+mn-lt"/>
                <a:cs typeface="+mn-lt"/>
              </a:rPr>
              <a:t>Results</a:t>
            </a:r>
          </a:p>
          <a:p>
            <a:r>
              <a:rPr lang="en-US" sz="2000" dirty="0">
                <a:solidFill>
                  <a:srgbClr val="FFFFFF"/>
                </a:solidFill>
                <a:ea typeface="+mn-lt"/>
                <a:cs typeface="+mn-lt"/>
              </a:rPr>
              <a:t>Deployment</a:t>
            </a:r>
          </a:p>
          <a:p>
            <a:r>
              <a:rPr lang="en-US" sz="2000" dirty="0">
                <a:solidFill>
                  <a:srgbClr val="FFFFFF"/>
                </a:solidFill>
                <a:ea typeface="+mn-lt"/>
                <a:cs typeface="+mn-lt"/>
              </a:rPr>
              <a:t>Future Work</a:t>
            </a:r>
          </a:p>
          <a:p>
            <a:pPr marL="0" indent="0">
              <a:buNone/>
            </a:pPr>
            <a:endParaRPr lang="en-US" dirty="0">
              <a:solidFill>
                <a:srgbClr val="FFFFFF"/>
              </a:solidFill>
              <a:ea typeface="+mn-lt"/>
              <a:cs typeface="+mn-lt"/>
            </a:endParaRP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68D8702D-3810-95EE-921B-5D1FEB39E81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2629373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CF62-297C-8D0F-E3E5-1BA3EBDCD815}"/>
              </a:ext>
            </a:extLst>
          </p:cNvPr>
          <p:cNvSpPr>
            <a:spLocks noGrp="1"/>
          </p:cNvSpPr>
          <p:nvPr>
            <p:ph type="title"/>
          </p:nvPr>
        </p:nvSpPr>
        <p:spPr/>
        <p:txBody>
          <a:bodyPr>
            <a:normAutofit/>
          </a:bodyPr>
          <a:lstStyle/>
          <a:p>
            <a:r>
              <a:rPr lang="en-US" dirty="0">
                <a:ea typeface="+mj-lt"/>
                <a:cs typeface="+mj-lt"/>
              </a:rPr>
              <a:t>Concept note and implementation plan</a:t>
            </a:r>
            <a:endParaRPr lang="en-US" dirty="0"/>
          </a:p>
        </p:txBody>
      </p:sp>
      <p:sp>
        <p:nvSpPr>
          <p:cNvPr id="4" name="TextBox 3">
            <a:extLst>
              <a:ext uri="{FF2B5EF4-FFF2-40B4-BE49-F238E27FC236}">
                <a16:creationId xmlns:a16="http://schemas.microsoft.com/office/drawing/2014/main" id="{3831E698-AC64-A6F4-2958-27D7E92C64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a:t>
            </a:r>
            <a:r>
              <a:rPr lang="en-US" sz="1200" err="1">
                <a:cs typeface="Calibri"/>
              </a:rPr>
              <a:t>Programme</a:t>
            </a:r>
            <a:r>
              <a:rPr lang="en-US" sz="1200" dirty="0">
                <a:cs typeface="Calibri"/>
              </a:rPr>
              <a:t> Global Cohort 1</a:t>
            </a:r>
            <a:endParaRPr lang="en-US" sz="1200" dirty="0"/>
          </a:p>
        </p:txBody>
      </p:sp>
    </p:spTree>
    <p:extLst>
      <p:ext uri="{BB962C8B-B14F-4D97-AF65-F5344CB8AC3E}">
        <p14:creationId xmlns:p14="http://schemas.microsoft.com/office/powerpoint/2010/main" val="2284862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tr-TR" dirty="0">
                <a:solidFill>
                  <a:schemeClr val="accent1"/>
                </a:solidFill>
              </a:rPr>
              <a:t>Background</a:t>
            </a:r>
            <a:endParaRPr lang="en-US" dirty="0">
              <a:solidFill>
                <a:schemeClr val="accent1"/>
              </a:solidFill>
            </a:endParaRPr>
          </a:p>
        </p:txBody>
      </p:sp>
      <p:sp>
        <p:nvSpPr>
          <p:cNvPr id="3" name="Content Placeholder 2">
            <a:extLst>
              <a:ext uri="{FF2B5EF4-FFF2-40B4-BE49-F238E27FC236}">
                <a16:creationId xmlns:a16="http://schemas.microsoft.com/office/drawing/2014/main" id="{B2C6AF76-1D20-7B7F-2BC6-49C2EDDA6AB3}"/>
              </a:ext>
            </a:extLst>
          </p:cNvPr>
          <p:cNvSpPr>
            <a:spLocks noGrp="1"/>
          </p:cNvSpPr>
          <p:nvPr>
            <p:ph idx="1"/>
          </p:nvPr>
        </p:nvSpPr>
        <p:spPr/>
        <p:txBody>
          <a:bodyPr anchor="t">
            <a:noAutofit/>
          </a:bodyPr>
          <a:lstStyle/>
          <a:p>
            <a:pPr algn="just">
              <a:spcAft>
                <a:spcPts val="1200"/>
              </a:spcAft>
            </a:pPr>
            <a:r>
              <a:rPr lang="en-US" b="1" dirty="0">
                <a:solidFill>
                  <a:schemeClr val="accent1">
                    <a:lumMod val="40000"/>
                    <a:lumOff val="60000"/>
                  </a:schemeClr>
                </a:solidFill>
              </a:rPr>
              <a:t>Project Overview: </a:t>
            </a:r>
            <a:r>
              <a:rPr lang="en-US" dirty="0"/>
              <a:t>Analyzing sentiments in hospitality through machine learning for efficient processing of online hotel reviews.</a:t>
            </a:r>
          </a:p>
          <a:p>
            <a:pPr algn="just">
              <a:spcAft>
                <a:spcPts val="1200"/>
              </a:spcAft>
            </a:pPr>
            <a:r>
              <a:rPr lang="en-US" b="1" dirty="0">
                <a:solidFill>
                  <a:schemeClr val="accent1">
                    <a:lumMod val="40000"/>
                    <a:lumOff val="60000"/>
                  </a:schemeClr>
                </a:solidFill>
              </a:rPr>
              <a:t>Background: </a:t>
            </a:r>
            <a:r>
              <a:rPr lang="en-US" dirty="0"/>
              <a:t>Manual review analysis is inefficient due to the overwhelming volume of online feedback. Our solution leverages machine learning to automate sentiment classification.</a:t>
            </a:r>
          </a:p>
          <a:p>
            <a:pPr algn="just"/>
            <a:r>
              <a:rPr lang="en-US" b="1" dirty="0">
                <a:solidFill>
                  <a:schemeClr val="accent1">
                    <a:lumMod val="40000"/>
                    <a:lumOff val="60000"/>
                  </a:schemeClr>
                </a:solidFill>
              </a:rPr>
              <a:t>Importance: </a:t>
            </a:r>
            <a:r>
              <a:rPr lang="en-US" dirty="0"/>
              <a:t>Critical for the hospitality industry, our project addresses the need for scalable and automated sentiment analysis, providing businesses with valuable insights for continuous improvement.</a:t>
            </a: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68D8702D-3810-95EE-921B-5D1FEB39E81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64391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46830-C736-B9F3-AD74-ED1BB96E0114}"/>
              </a:ext>
            </a:extLst>
          </p:cNvPr>
          <p:cNvSpPr>
            <a:spLocks noGrp="1"/>
          </p:cNvSpPr>
          <p:nvPr>
            <p:ph type="title"/>
          </p:nvPr>
        </p:nvSpPr>
        <p:spPr/>
        <p:txBody>
          <a:bodyPr>
            <a:normAutofit/>
          </a:bodyPr>
          <a:lstStyle/>
          <a:p>
            <a:r>
              <a:rPr lang="en-US" dirty="0"/>
              <a:t>Objectives</a:t>
            </a:r>
            <a:endParaRPr lang="en-US" dirty="0">
              <a:solidFill>
                <a:schemeClr val="accent1"/>
              </a:solidFill>
            </a:endParaRPr>
          </a:p>
        </p:txBody>
      </p:sp>
      <p:sp>
        <p:nvSpPr>
          <p:cNvPr id="6" name="Text Placeholder 5">
            <a:extLst>
              <a:ext uri="{FF2B5EF4-FFF2-40B4-BE49-F238E27FC236}">
                <a16:creationId xmlns:a16="http://schemas.microsoft.com/office/drawing/2014/main" id="{758080CA-6A48-CBE0-6A73-68F0348FC0EB}"/>
              </a:ext>
            </a:extLst>
          </p:cNvPr>
          <p:cNvSpPr>
            <a:spLocks noGrp="1"/>
          </p:cNvSpPr>
          <p:nvPr>
            <p:ph idx="1"/>
          </p:nvPr>
        </p:nvSpPr>
        <p:spPr>
          <a:xfrm>
            <a:off x="1049144" y="2007219"/>
            <a:ext cx="10543766" cy="4169743"/>
          </a:xfrm>
        </p:spPr>
        <p:txBody>
          <a:bodyPr vert="horz" lIns="91440" tIns="45720" rIns="91440" bIns="45720" rtlCol="0" anchor="t">
            <a:normAutofit/>
          </a:bodyPr>
          <a:lstStyle/>
          <a:p>
            <a:pPr>
              <a:spcAft>
                <a:spcPts val="1200"/>
              </a:spcAft>
              <a:buFont typeface="Arial,Sans-Serif" panose="020B0604020202020204" pitchFamily="34" charset="0"/>
            </a:pPr>
            <a:r>
              <a:rPr lang="en-US" dirty="0"/>
              <a:t>Our project aims to achieve the following: </a:t>
            </a:r>
          </a:p>
          <a:p>
            <a:pPr marL="914400" lvl="1" indent="-457200" algn="just">
              <a:buFont typeface="+mj-lt"/>
              <a:buAutoNum type="arabicPeriod"/>
            </a:pPr>
            <a:r>
              <a:rPr lang="en-US" dirty="0"/>
              <a:t>Develop a machine learning model for sentiment analysis on hotel reviews. </a:t>
            </a:r>
          </a:p>
          <a:p>
            <a:pPr marL="914400" lvl="1" indent="-457200" algn="just">
              <a:buFont typeface="+mj-lt"/>
              <a:buAutoNum type="arabicPeriod"/>
            </a:pPr>
            <a:r>
              <a:rPr lang="en-US" dirty="0"/>
              <a:t>Classify reviews into positive</a:t>
            </a:r>
            <a:r>
              <a:rPr lang="ar-YE" dirty="0"/>
              <a:t> </a:t>
            </a:r>
            <a:r>
              <a:rPr lang="en-US" dirty="0"/>
              <a:t>or negative</a:t>
            </a:r>
            <a:r>
              <a:rPr lang="ar-YE" dirty="0"/>
              <a:t> </a:t>
            </a:r>
            <a:r>
              <a:rPr lang="en-US" dirty="0"/>
              <a:t>categories. </a:t>
            </a:r>
          </a:p>
          <a:p>
            <a:pPr marL="914400" lvl="1" indent="-457200" algn="just">
              <a:buFont typeface="+mj-lt"/>
              <a:buAutoNum type="arabicPeriod"/>
            </a:pPr>
            <a:r>
              <a:rPr lang="en-US" dirty="0"/>
              <a:t>Compare the performance of different machine learning algorithms. </a:t>
            </a:r>
          </a:p>
          <a:p>
            <a:pPr marL="457200" lvl="1" indent="0" algn="just">
              <a:buNone/>
            </a:pPr>
            <a:endParaRPr lang="en-US" dirty="0"/>
          </a:p>
          <a:p>
            <a:pPr marL="36000" lvl="1" indent="0" algn="just">
              <a:buNone/>
            </a:pPr>
            <a:r>
              <a:rPr lang="en-US" dirty="0"/>
              <a:t>By achieving these objectives, Our project helps the hospitality industry by better understanding how customers feel. This helps businesses improve their services and make decisions based on data</a:t>
            </a:r>
          </a:p>
        </p:txBody>
      </p:sp>
      <p:sp>
        <p:nvSpPr>
          <p:cNvPr id="7" name="Circle: Hollow 6" hidden="1">
            <a:extLst>
              <a:ext uri="{FF2B5EF4-FFF2-40B4-BE49-F238E27FC236}">
                <a16:creationId xmlns:a16="http://schemas.microsoft.com/office/drawing/2014/main" id="{F3DDA129-2FF3-9CDB-B867-3EF91E276EDD}"/>
              </a:ext>
            </a:extLst>
          </p:cNvPr>
          <p:cNvSpPr/>
          <p:nvPr/>
        </p:nvSpPr>
        <p:spPr>
          <a:xfrm>
            <a:off x="6689477" y="1552059"/>
            <a:ext cx="4664324" cy="4617748"/>
          </a:xfrm>
          <a:prstGeom prst="donut">
            <a:avLst>
              <a:gd name="adj" fmla="val 7961"/>
            </a:avLst>
          </a:prstGeom>
          <a:solidFill>
            <a:srgbClr val="2B25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20155C02-6C32-64F1-6DDB-DFD84D21522E}"/>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1603758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3F68E-F8B2-9C08-30C4-42B3A3C94769}"/>
              </a:ext>
            </a:extLst>
          </p:cNvPr>
          <p:cNvSpPr>
            <a:spLocks noGrp="1"/>
          </p:cNvSpPr>
          <p:nvPr>
            <p:ph type="title"/>
          </p:nvPr>
        </p:nvSpPr>
        <p:spPr/>
        <p:txBody>
          <a:bodyPr/>
          <a:lstStyle/>
          <a:p>
            <a:r>
              <a:rPr lang="en-US" b="1" dirty="0"/>
              <a:t>SDG Relation</a:t>
            </a:r>
            <a:endParaRPr lang="en-US" dirty="0"/>
          </a:p>
        </p:txBody>
      </p:sp>
      <p:sp>
        <p:nvSpPr>
          <p:cNvPr id="3" name="Content Placeholder 2">
            <a:extLst>
              <a:ext uri="{FF2B5EF4-FFF2-40B4-BE49-F238E27FC236}">
                <a16:creationId xmlns:a16="http://schemas.microsoft.com/office/drawing/2014/main" id="{AAC0B6D8-ADB6-6B8E-39CB-37E8237FF97F}"/>
              </a:ext>
            </a:extLst>
          </p:cNvPr>
          <p:cNvSpPr>
            <a:spLocks noGrp="1"/>
          </p:cNvSpPr>
          <p:nvPr>
            <p:ph idx="1"/>
          </p:nvPr>
        </p:nvSpPr>
        <p:spPr>
          <a:xfrm>
            <a:off x="1049144" y="2007219"/>
            <a:ext cx="6812593" cy="4169743"/>
          </a:xfrm>
        </p:spPr>
        <p:txBody>
          <a:bodyPr vert="horz" lIns="91440" tIns="45720" rIns="91440" bIns="45720" rtlCol="0" anchor="t">
            <a:normAutofit/>
          </a:bodyPr>
          <a:lstStyle/>
          <a:p>
            <a:pPr marL="0" indent="0" algn="just">
              <a:lnSpc>
                <a:spcPct val="110000"/>
              </a:lnSpc>
              <a:buNone/>
            </a:pPr>
            <a:r>
              <a:rPr lang="en-US" dirty="0"/>
              <a:t>This project aligns with SDG 8, which promotes decent work and economic growth. By automating the analysis of hotel reviews, businesses can gain valuable insights into customer sentiment, allowing them to make informed decisions that improve customer satisfaction, attract more guests, and ultimately boost their economic growth</a:t>
            </a:r>
            <a:endParaRPr lang="tr-TR" dirty="0"/>
          </a:p>
        </p:txBody>
      </p:sp>
      <p:sp>
        <p:nvSpPr>
          <p:cNvPr id="5" name="TextBox 4">
            <a:extLst>
              <a:ext uri="{FF2B5EF4-FFF2-40B4-BE49-F238E27FC236}">
                <a16:creationId xmlns:a16="http://schemas.microsoft.com/office/drawing/2014/main" id="{0AEE5AD5-D9A0-D3E3-831A-DFD32B6A6332}"/>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pic>
        <p:nvPicPr>
          <p:cNvPr id="6" name="صورة 5" descr="صورة تحتوي على نص, الخط, شعار, الرسومات&#10;&#10;تم إنشاء الوصف تلقائياً">
            <a:extLst>
              <a:ext uri="{FF2B5EF4-FFF2-40B4-BE49-F238E27FC236}">
                <a16:creationId xmlns:a16="http://schemas.microsoft.com/office/drawing/2014/main" id="{3093D83D-267D-E348-7FB1-A3A6A8CDA2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92965" y="1986033"/>
            <a:ext cx="3909849" cy="4190929"/>
          </a:xfrm>
          <a:prstGeom prst="rect">
            <a:avLst/>
          </a:prstGeom>
        </p:spPr>
      </p:pic>
    </p:spTree>
    <p:extLst>
      <p:ext uri="{BB962C8B-B14F-4D97-AF65-F5344CB8AC3E}">
        <p14:creationId xmlns:p14="http://schemas.microsoft.com/office/powerpoint/2010/main" val="3727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8248-FC2B-D862-07C4-972FEF33EF78}"/>
              </a:ext>
            </a:extLst>
          </p:cNvPr>
          <p:cNvSpPr>
            <a:spLocks noGrp="1"/>
          </p:cNvSpPr>
          <p:nvPr>
            <p:ph type="title"/>
          </p:nvPr>
        </p:nvSpPr>
        <p:spPr>
          <a:xfrm>
            <a:off x="565669" y="1064779"/>
            <a:ext cx="10112695" cy="921254"/>
          </a:xfrm>
        </p:spPr>
        <p:txBody>
          <a:bodyPr/>
          <a:lstStyle/>
          <a:p>
            <a:r>
              <a:rPr lang="en-US" b="1" dirty="0"/>
              <a:t>Data </a:t>
            </a:r>
            <a:endParaRPr lang="tr-TR" dirty="0"/>
          </a:p>
        </p:txBody>
      </p:sp>
      <p:sp>
        <p:nvSpPr>
          <p:cNvPr id="3" name="Content Placeholder 2">
            <a:extLst>
              <a:ext uri="{FF2B5EF4-FFF2-40B4-BE49-F238E27FC236}">
                <a16:creationId xmlns:a16="http://schemas.microsoft.com/office/drawing/2014/main" id="{40094B93-C07E-2390-6C86-761633280A8D}"/>
              </a:ext>
            </a:extLst>
          </p:cNvPr>
          <p:cNvSpPr>
            <a:spLocks noGrp="1"/>
          </p:cNvSpPr>
          <p:nvPr>
            <p:ph idx="1"/>
          </p:nvPr>
        </p:nvSpPr>
        <p:spPr>
          <a:xfrm>
            <a:off x="565669" y="1986033"/>
            <a:ext cx="10093712" cy="4169743"/>
          </a:xfrm>
        </p:spPr>
        <p:txBody>
          <a:bodyPr>
            <a:normAutofit lnSpcReduction="10000"/>
          </a:bodyPr>
          <a:lstStyle/>
          <a:p>
            <a:pPr algn="l">
              <a:buFont typeface="Arial" panose="020B0604020202020204" pitchFamily="34" charset="0"/>
              <a:buChar char="•"/>
            </a:pPr>
            <a:r>
              <a:rPr lang="en-US" b="1" i="0" dirty="0">
                <a:solidFill>
                  <a:schemeClr val="tx2"/>
                </a:solidFill>
                <a:effectLst/>
              </a:rPr>
              <a:t>Source: TripAdvisor Hotel Reviews Dataset</a:t>
            </a:r>
          </a:p>
          <a:p>
            <a:pPr lvl="1"/>
            <a:r>
              <a:rPr lang="en-US" b="0" i="0" dirty="0">
                <a:solidFill>
                  <a:schemeClr val="tx2"/>
                </a:solidFill>
                <a:effectLst/>
              </a:rPr>
              <a:t>Obtained from Kaggle.</a:t>
            </a:r>
          </a:p>
          <a:p>
            <a:pPr lvl="1"/>
            <a:r>
              <a:rPr lang="en-US" b="0" i="0" dirty="0">
                <a:solidFill>
                  <a:schemeClr val="tx2"/>
                </a:solidFill>
                <a:effectLst/>
              </a:rPr>
              <a:t>20,491 customer reviews in English.</a:t>
            </a:r>
          </a:p>
          <a:p>
            <a:pPr lvl="1">
              <a:spcAft>
                <a:spcPts val="1200"/>
              </a:spcAft>
            </a:pPr>
            <a:r>
              <a:rPr lang="en-US" b="0" i="0" dirty="0">
                <a:solidFill>
                  <a:schemeClr val="tx2"/>
                </a:solidFill>
                <a:effectLst/>
              </a:rPr>
              <a:t>Structured into "Review" and "Rating" columns.</a:t>
            </a:r>
          </a:p>
          <a:p>
            <a:pPr algn="l"/>
            <a:r>
              <a:rPr lang="en-US" b="1" i="0" dirty="0">
                <a:effectLst/>
              </a:rPr>
              <a:t>Data Features</a:t>
            </a:r>
          </a:p>
          <a:p>
            <a:pPr lvl="1">
              <a:buFont typeface="+mj-lt"/>
              <a:buAutoNum type="arabicPeriod"/>
            </a:pPr>
            <a:r>
              <a:rPr lang="en-US" b="1" i="0" dirty="0">
                <a:solidFill>
                  <a:schemeClr val="tx2"/>
                </a:solidFill>
                <a:effectLst/>
              </a:rPr>
              <a:t>Review Text:</a:t>
            </a:r>
            <a:endParaRPr lang="en-US" b="0" i="0" dirty="0">
              <a:solidFill>
                <a:schemeClr val="tx2"/>
              </a:solidFill>
              <a:effectLst/>
            </a:endParaRPr>
          </a:p>
          <a:p>
            <a:pPr marL="1200150" lvl="2" indent="-285750">
              <a:buFont typeface="+mj-lt"/>
              <a:buAutoNum type="arabicPeriod"/>
            </a:pPr>
            <a:r>
              <a:rPr lang="en-US" b="0" i="0" dirty="0">
                <a:solidFill>
                  <a:schemeClr val="tx2"/>
                </a:solidFill>
                <a:effectLst/>
              </a:rPr>
              <a:t>Customer-generated hotel reviews.</a:t>
            </a:r>
          </a:p>
          <a:p>
            <a:pPr marL="1200150" lvl="2" indent="-285750">
              <a:buFont typeface="+mj-lt"/>
              <a:buAutoNum type="arabicPeriod"/>
            </a:pPr>
            <a:r>
              <a:rPr lang="en-US" b="0" i="0" dirty="0">
                <a:solidFill>
                  <a:schemeClr val="tx2"/>
                </a:solidFill>
                <a:effectLst/>
              </a:rPr>
              <a:t>Varied lengths and language styles.</a:t>
            </a:r>
          </a:p>
          <a:p>
            <a:pPr lvl="1">
              <a:buFont typeface="+mj-lt"/>
              <a:buAutoNum type="arabicPeriod"/>
            </a:pPr>
            <a:r>
              <a:rPr lang="en-US" b="1" i="0" dirty="0">
                <a:solidFill>
                  <a:schemeClr val="tx2"/>
                </a:solidFill>
                <a:effectLst/>
              </a:rPr>
              <a:t>Rating:</a:t>
            </a:r>
            <a:endParaRPr lang="en-US" b="0" i="0" dirty="0">
              <a:solidFill>
                <a:schemeClr val="tx2"/>
              </a:solidFill>
              <a:effectLst/>
            </a:endParaRPr>
          </a:p>
          <a:p>
            <a:pPr marL="1200150" lvl="2" indent="-285750">
              <a:buFont typeface="+mj-lt"/>
              <a:buAutoNum type="arabicPeriod"/>
            </a:pPr>
            <a:r>
              <a:rPr lang="en-US" b="0" i="0" dirty="0">
                <a:solidFill>
                  <a:schemeClr val="tx2"/>
                </a:solidFill>
                <a:effectLst/>
              </a:rPr>
              <a:t>Numeric ratings provided by customers.</a:t>
            </a:r>
          </a:p>
          <a:p>
            <a:pPr marL="1200150" lvl="2" indent="-285750">
              <a:buFont typeface="+mj-lt"/>
              <a:buAutoNum type="arabicPeriod"/>
            </a:pPr>
            <a:r>
              <a:rPr lang="en-US" b="0" i="0" dirty="0">
                <a:solidFill>
                  <a:schemeClr val="tx2"/>
                </a:solidFill>
                <a:effectLst/>
              </a:rPr>
              <a:t>Scale from 1 to 5.</a:t>
            </a:r>
          </a:p>
          <a:p>
            <a:pPr marL="0" indent="0">
              <a:buNone/>
            </a:pPr>
            <a:endParaRPr lang="tr-TR" dirty="0"/>
          </a:p>
        </p:txBody>
      </p:sp>
      <p:sp>
        <p:nvSpPr>
          <p:cNvPr id="5" name="TextBox 4">
            <a:extLst>
              <a:ext uri="{FF2B5EF4-FFF2-40B4-BE49-F238E27FC236}">
                <a16:creationId xmlns:a16="http://schemas.microsoft.com/office/drawing/2014/main" id="{3B72C810-9CE5-BE29-6BFC-F187529B16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Frontier Tech Leaders </a:t>
            </a:r>
            <a:r>
              <a:rPr lang="en-US" sz="1200" err="1">
                <a:cs typeface="Calibri"/>
              </a:rPr>
              <a:t>Programme</a:t>
            </a:r>
            <a:r>
              <a:rPr lang="en-US" sz="1200">
                <a:cs typeface="Calibri"/>
              </a:rPr>
              <a:t> Global Cohort 1</a:t>
            </a:r>
            <a:endParaRPr lang="en-US" sz="1200"/>
          </a:p>
        </p:txBody>
      </p:sp>
      <p:pic>
        <p:nvPicPr>
          <p:cNvPr id="6" name="Resim 11" descr="web sitesi içeren bir resim&#10;&#10;Açıklama otomatik olarak oluşturuldu">
            <a:extLst>
              <a:ext uri="{FF2B5EF4-FFF2-40B4-BE49-F238E27FC236}">
                <a16:creationId xmlns:a16="http://schemas.microsoft.com/office/drawing/2014/main" id="{A8501132-32D2-0061-B6BB-6A16AF9DB9CB}"/>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30818" t="4363" r="30318" b="4909"/>
          <a:stretch/>
        </p:blipFill>
        <p:spPr>
          <a:xfrm>
            <a:off x="8472596" y="1489815"/>
            <a:ext cx="3029372" cy="5162179"/>
          </a:xfrm>
          <a:prstGeom prst="rect">
            <a:avLst/>
          </a:prstGeom>
          <a:ln w="38100" cap="sq">
            <a:solidFill>
              <a:srgbClr val="146CAD"/>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530613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8248-FC2B-D862-07C4-972FEF33EF78}"/>
              </a:ext>
            </a:extLst>
          </p:cNvPr>
          <p:cNvSpPr>
            <a:spLocks noGrp="1"/>
          </p:cNvSpPr>
          <p:nvPr>
            <p:ph type="title"/>
          </p:nvPr>
        </p:nvSpPr>
        <p:spPr/>
        <p:txBody>
          <a:bodyPr/>
          <a:lstStyle/>
          <a:p>
            <a:r>
              <a:rPr lang="en-US" b="1" dirty="0"/>
              <a:t>Methodology</a:t>
            </a:r>
            <a:endParaRPr lang="en-US" dirty="0"/>
          </a:p>
        </p:txBody>
      </p:sp>
      <p:sp>
        <p:nvSpPr>
          <p:cNvPr id="3" name="Content Placeholder 2">
            <a:extLst>
              <a:ext uri="{FF2B5EF4-FFF2-40B4-BE49-F238E27FC236}">
                <a16:creationId xmlns:a16="http://schemas.microsoft.com/office/drawing/2014/main" id="{40094B93-C07E-2390-6C86-761633280A8D}"/>
              </a:ext>
            </a:extLst>
          </p:cNvPr>
          <p:cNvSpPr>
            <a:spLocks noGrp="1"/>
          </p:cNvSpPr>
          <p:nvPr>
            <p:ph idx="1"/>
          </p:nvPr>
        </p:nvSpPr>
        <p:spPr>
          <a:xfrm>
            <a:off x="1049144" y="2007219"/>
            <a:ext cx="10470194" cy="4561747"/>
          </a:xfrm>
        </p:spPr>
        <p:txBody>
          <a:bodyPr>
            <a:normAutofit lnSpcReduction="10000"/>
          </a:bodyPr>
          <a:lstStyle/>
          <a:p>
            <a:pPr algn="l">
              <a:buFont typeface="Arial" panose="020B0604020202020204" pitchFamily="34" charset="0"/>
              <a:buChar char="•"/>
            </a:pPr>
            <a:r>
              <a:rPr lang="en-US" b="1" i="0" dirty="0">
                <a:effectLst/>
              </a:rPr>
              <a:t>AI Method Used: Supervised Machine Learning</a:t>
            </a:r>
          </a:p>
          <a:p>
            <a:pPr lvl="1"/>
            <a:r>
              <a:rPr lang="en-US" b="1" i="0" dirty="0">
                <a:solidFill>
                  <a:schemeClr val="tx2"/>
                </a:solidFill>
                <a:effectLst/>
              </a:rPr>
              <a:t>Objective:</a:t>
            </a:r>
            <a:r>
              <a:rPr lang="en-US" b="0" i="0" dirty="0">
                <a:solidFill>
                  <a:schemeClr val="tx2"/>
                </a:solidFill>
                <a:effectLst/>
              </a:rPr>
              <a:t> Sentiment analysis on TripAdvisor hotel reviews.</a:t>
            </a:r>
          </a:p>
          <a:p>
            <a:r>
              <a:rPr lang="en-US" b="1" dirty="0">
                <a:solidFill>
                  <a:schemeClr val="tx2"/>
                </a:solidFill>
                <a:latin typeface="Söhne"/>
              </a:rPr>
              <a:t>Data Cleaning:</a:t>
            </a:r>
          </a:p>
          <a:p>
            <a:pPr lvl="1"/>
            <a:r>
              <a:rPr lang="en-US" dirty="0">
                <a:solidFill>
                  <a:schemeClr val="tx2"/>
                </a:solidFill>
                <a:latin typeface="Söhne"/>
              </a:rPr>
              <a:t>Lowercasing, word splitting, stopword removal, Slang word conversion, rooting.</a:t>
            </a:r>
          </a:p>
          <a:p>
            <a:pPr algn="l"/>
            <a:r>
              <a:rPr lang="en-US" b="1" i="0" dirty="0">
                <a:solidFill>
                  <a:schemeClr val="tx2"/>
                </a:solidFill>
                <a:effectLst/>
              </a:rPr>
              <a:t>Model Exploration</a:t>
            </a:r>
          </a:p>
          <a:p>
            <a:pPr lvl="1">
              <a:buFont typeface="+mj-lt"/>
              <a:buAutoNum type="arabicPeriod"/>
            </a:pPr>
            <a:r>
              <a:rPr lang="en-US" b="1" i="0" dirty="0">
                <a:solidFill>
                  <a:schemeClr val="tx2"/>
                </a:solidFill>
                <a:effectLst/>
              </a:rPr>
              <a:t>Model Training:</a:t>
            </a:r>
            <a:endParaRPr lang="en-US" b="0" i="0" dirty="0">
              <a:solidFill>
                <a:schemeClr val="tx2"/>
              </a:solidFill>
              <a:effectLst/>
            </a:endParaRPr>
          </a:p>
          <a:p>
            <a:pPr marL="1200150" lvl="2" indent="-285750">
              <a:buFont typeface="+mj-lt"/>
              <a:buAutoNum type="arabicPeriod"/>
            </a:pPr>
            <a:r>
              <a:rPr lang="en-US" b="0" i="0" dirty="0">
                <a:solidFill>
                  <a:schemeClr val="tx2"/>
                </a:solidFill>
                <a:effectLst/>
              </a:rPr>
              <a:t>Split data: 80% training, 20% testing.</a:t>
            </a:r>
          </a:p>
          <a:p>
            <a:pPr marL="1200150" lvl="2" indent="-285750">
              <a:buFont typeface="+mj-lt"/>
              <a:buAutoNum type="arabicPeriod"/>
            </a:pPr>
            <a:r>
              <a:rPr lang="en-US" b="0" i="0" dirty="0">
                <a:solidFill>
                  <a:schemeClr val="tx2"/>
                </a:solidFill>
                <a:effectLst/>
              </a:rPr>
              <a:t>Decision Tree, Logistic Regression, Naive Bayes, </a:t>
            </a:r>
            <a:r>
              <a:rPr lang="en-US" dirty="0">
                <a:solidFill>
                  <a:schemeClr val="tx2"/>
                </a:solidFill>
              </a:rPr>
              <a:t>Random Forest, Voting Classifier</a:t>
            </a:r>
            <a:r>
              <a:rPr lang="en-US" b="0" i="0" dirty="0">
                <a:solidFill>
                  <a:schemeClr val="tx2"/>
                </a:solidFill>
                <a:effectLst/>
              </a:rPr>
              <a:t>.</a:t>
            </a:r>
          </a:p>
          <a:p>
            <a:pPr lvl="1">
              <a:buFont typeface="+mj-lt"/>
              <a:buAutoNum type="arabicPeriod"/>
            </a:pPr>
            <a:r>
              <a:rPr lang="en-US" b="1" i="0" dirty="0">
                <a:solidFill>
                  <a:schemeClr val="tx2"/>
                </a:solidFill>
                <a:effectLst/>
              </a:rPr>
              <a:t>Model Evaluation:</a:t>
            </a:r>
            <a:endParaRPr lang="en-US" b="0" i="0" dirty="0">
              <a:solidFill>
                <a:schemeClr val="tx2"/>
              </a:solidFill>
              <a:effectLst/>
            </a:endParaRPr>
          </a:p>
          <a:p>
            <a:pPr marL="1200150" lvl="2" indent="-285750">
              <a:buFont typeface="+mj-lt"/>
              <a:buAutoNum type="arabicPeriod"/>
            </a:pPr>
            <a:r>
              <a:rPr lang="en-US" b="0" i="0" dirty="0">
                <a:solidFill>
                  <a:schemeClr val="tx2"/>
                </a:solidFill>
                <a:effectLst/>
              </a:rPr>
              <a:t>Accuracy, precision, recall, F1-score.</a:t>
            </a:r>
          </a:p>
          <a:p>
            <a:pPr marL="1200150" lvl="2" indent="-285750">
              <a:buFont typeface="+mj-lt"/>
              <a:buAutoNum type="arabicPeriod"/>
            </a:pPr>
            <a:r>
              <a:rPr lang="en-US" b="0" i="0" dirty="0">
                <a:solidFill>
                  <a:schemeClr val="tx2"/>
                </a:solidFill>
                <a:effectLst/>
              </a:rPr>
              <a:t>Confusion matrices for insights.</a:t>
            </a:r>
          </a:p>
          <a:p>
            <a:endParaRPr lang="en-US" sz="2800" b="1" i="0" u="none" strike="noStrike" kern="1200" noProof="0" dirty="0">
              <a:solidFill>
                <a:srgbClr val="FFFFFF"/>
              </a:solidFill>
              <a:latin typeface="Calibri"/>
              <a:ea typeface="+mn-ea"/>
              <a:cs typeface="+mn-cs"/>
            </a:endParaRPr>
          </a:p>
          <a:p>
            <a:endParaRPr lang="en-US" sz="2800" b="1" i="0" u="none" strike="noStrike" kern="1200" noProof="0" dirty="0">
              <a:solidFill>
                <a:srgbClr val="FFFFFF"/>
              </a:solidFill>
              <a:latin typeface="Calibri"/>
              <a:ea typeface="+mn-ea"/>
              <a:cs typeface="+mn-cs"/>
            </a:endParaRPr>
          </a:p>
          <a:p>
            <a:endParaRPr lang="tr-TR" dirty="0"/>
          </a:p>
        </p:txBody>
      </p:sp>
      <p:sp>
        <p:nvSpPr>
          <p:cNvPr id="5" name="TextBox 4">
            <a:extLst>
              <a:ext uri="{FF2B5EF4-FFF2-40B4-BE49-F238E27FC236}">
                <a16:creationId xmlns:a16="http://schemas.microsoft.com/office/drawing/2014/main" id="{3B72C810-9CE5-BE29-6BFC-F187529B165A}"/>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spTree>
    <p:extLst>
      <p:ext uri="{BB962C8B-B14F-4D97-AF65-F5344CB8AC3E}">
        <p14:creationId xmlns:p14="http://schemas.microsoft.com/office/powerpoint/2010/main" val="995160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01C89-436E-AD3C-AF5A-DEC59B995445}"/>
              </a:ext>
            </a:extLst>
          </p:cNvPr>
          <p:cNvSpPr>
            <a:spLocks noGrp="1"/>
          </p:cNvSpPr>
          <p:nvPr>
            <p:ph type="title"/>
          </p:nvPr>
        </p:nvSpPr>
        <p:spPr>
          <a:xfrm>
            <a:off x="802401" y="802826"/>
            <a:ext cx="10112695" cy="921254"/>
          </a:xfrm>
        </p:spPr>
        <p:txBody>
          <a:bodyPr/>
          <a:lstStyle/>
          <a:p>
            <a:r>
              <a:rPr lang="en-US" b="1" dirty="0"/>
              <a:t>Evaluation Results</a:t>
            </a:r>
            <a:endParaRPr lang="tr-TR" dirty="0"/>
          </a:p>
        </p:txBody>
      </p:sp>
      <p:sp>
        <p:nvSpPr>
          <p:cNvPr id="3" name="Content Placeholder 2">
            <a:extLst>
              <a:ext uri="{FF2B5EF4-FFF2-40B4-BE49-F238E27FC236}">
                <a16:creationId xmlns:a16="http://schemas.microsoft.com/office/drawing/2014/main" id="{9527CBB5-FCE1-A315-951E-ACBCC104C4CE}"/>
              </a:ext>
            </a:extLst>
          </p:cNvPr>
          <p:cNvSpPr>
            <a:spLocks noGrp="1"/>
          </p:cNvSpPr>
          <p:nvPr>
            <p:ph idx="1"/>
          </p:nvPr>
        </p:nvSpPr>
        <p:spPr>
          <a:xfrm>
            <a:off x="454057" y="1867721"/>
            <a:ext cx="11012227" cy="1163566"/>
          </a:xfrm>
        </p:spPr>
        <p:txBody>
          <a:bodyPr>
            <a:noAutofit/>
          </a:bodyPr>
          <a:lstStyle/>
          <a:p>
            <a:pPr algn="just"/>
            <a:r>
              <a:rPr lang="en-US" b="0" i="0" dirty="0">
                <a:effectLst/>
              </a:rPr>
              <a:t>The results will be compared with the following table, which shows the difference between the training accuracy and test accuracy of each classification algorithm.</a:t>
            </a:r>
            <a:endParaRPr lang="en-US" dirty="0"/>
          </a:p>
        </p:txBody>
      </p:sp>
      <p:sp>
        <p:nvSpPr>
          <p:cNvPr id="5" name="TextBox 4">
            <a:extLst>
              <a:ext uri="{FF2B5EF4-FFF2-40B4-BE49-F238E27FC236}">
                <a16:creationId xmlns:a16="http://schemas.microsoft.com/office/drawing/2014/main" id="{82033EC6-A98C-FBBC-86AF-DA8BE8455201}"/>
              </a:ext>
            </a:extLst>
          </p:cNvPr>
          <p:cNvSpPr txBox="1"/>
          <p:nvPr/>
        </p:nvSpPr>
        <p:spPr>
          <a:xfrm>
            <a:off x="88776" y="177553"/>
            <a:ext cx="50661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Frontier Tech Leaders Programme Global Cohort 1</a:t>
            </a:r>
            <a:endParaRPr lang="en-US" sz="1200" dirty="0"/>
          </a:p>
        </p:txBody>
      </p:sp>
      <p:graphicFrame>
        <p:nvGraphicFramePr>
          <p:cNvPr id="4" name="جدول 3">
            <a:extLst>
              <a:ext uri="{FF2B5EF4-FFF2-40B4-BE49-F238E27FC236}">
                <a16:creationId xmlns:a16="http://schemas.microsoft.com/office/drawing/2014/main" id="{451DCB94-95CD-BE2F-0CC9-11554B3BEC9A}"/>
              </a:ext>
            </a:extLst>
          </p:cNvPr>
          <p:cNvGraphicFramePr>
            <a:graphicFrameLocks noGrp="1"/>
          </p:cNvGraphicFramePr>
          <p:nvPr/>
        </p:nvGraphicFramePr>
        <p:xfrm>
          <a:off x="802401" y="3210517"/>
          <a:ext cx="4945256" cy="2987040"/>
        </p:xfrm>
        <a:graphic>
          <a:graphicData uri="http://schemas.openxmlformats.org/drawingml/2006/table">
            <a:tbl>
              <a:tblPr firstRow="1" bandRow="1">
                <a:tableStyleId>{5DA37D80-6434-44D0-A028-1B22A696006F}</a:tableStyleId>
              </a:tblPr>
              <a:tblGrid>
                <a:gridCol w="1967830">
                  <a:extLst>
                    <a:ext uri="{9D8B030D-6E8A-4147-A177-3AD203B41FA5}">
                      <a16:colId xmlns:a16="http://schemas.microsoft.com/office/drawing/2014/main" val="2027396770"/>
                    </a:ext>
                  </a:extLst>
                </a:gridCol>
                <a:gridCol w="1424397">
                  <a:extLst>
                    <a:ext uri="{9D8B030D-6E8A-4147-A177-3AD203B41FA5}">
                      <a16:colId xmlns:a16="http://schemas.microsoft.com/office/drawing/2014/main" val="2876948508"/>
                    </a:ext>
                  </a:extLst>
                </a:gridCol>
                <a:gridCol w="1553029">
                  <a:extLst>
                    <a:ext uri="{9D8B030D-6E8A-4147-A177-3AD203B41FA5}">
                      <a16:colId xmlns:a16="http://schemas.microsoft.com/office/drawing/2014/main" val="2297163703"/>
                    </a:ext>
                  </a:extLst>
                </a:gridCol>
              </a:tblGrid>
              <a:tr h="648251">
                <a:tc>
                  <a:txBody>
                    <a:bodyPr/>
                    <a:lstStyle/>
                    <a:p>
                      <a:pPr algn="ctr"/>
                      <a:r>
                        <a:rPr lang="en-US" sz="2000" b="1" i="0" kern="1200" noProof="0" dirty="0">
                          <a:solidFill>
                            <a:schemeClr val="tx1"/>
                          </a:solidFill>
                          <a:effectLst/>
                          <a:latin typeface="+mn-lt"/>
                          <a:ea typeface="+mn-ea"/>
                          <a:cs typeface="+mn-cs"/>
                        </a:rPr>
                        <a:t>Algorithm</a:t>
                      </a:r>
                      <a:endParaRPr lang="en-US" sz="2000" b="1" noProof="0" dirty="0"/>
                    </a:p>
                  </a:txBody>
                  <a:tcPr anchor="ctr"/>
                </a:tc>
                <a:tc>
                  <a:txBody>
                    <a:bodyPr/>
                    <a:lstStyle/>
                    <a:p>
                      <a:pPr algn="ctr"/>
                      <a:r>
                        <a:rPr lang="en-US" sz="2000" b="1" i="0" kern="1200" noProof="0" dirty="0">
                          <a:solidFill>
                            <a:schemeClr val="tx1"/>
                          </a:solidFill>
                          <a:effectLst/>
                          <a:latin typeface="+mn-lt"/>
                          <a:ea typeface="+mn-ea"/>
                          <a:cs typeface="+mn-cs"/>
                        </a:rPr>
                        <a:t>Training Accuracy</a:t>
                      </a:r>
                      <a:endParaRPr lang="en-US" sz="2000" b="1" noProof="0" dirty="0"/>
                    </a:p>
                  </a:txBody>
                  <a:tcPr anchor="ctr"/>
                </a:tc>
                <a:tc>
                  <a:txBody>
                    <a:bodyPr/>
                    <a:lstStyle/>
                    <a:p>
                      <a:pPr algn="ctr"/>
                      <a:r>
                        <a:rPr lang="en-US" sz="2000" b="1" i="0" kern="1200" noProof="0" dirty="0">
                          <a:solidFill>
                            <a:schemeClr val="tx1"/>
                          </a:solidFill>
                          <a:effectLst/>
                          <a:latin typeface="+mn-lt"/>
                          <a:ea typeface="+mn-ea"/>
                          <a:cs typeface="+mn-cs"/>
                        </a:rPr>
                        <a:t>Testing Accuracy</a:t>
                      </a:r>
                      <a:endParaRPr lang="en-US" sz="2000" b="1" noProof="0" dirty="0"/>
                    </a:p>
                  </a:txBody>
                  <a:tcPr anchor="ctr"/>
                </a:tc>
                <a:extLst>
                  <a:ext uri="{0D108BD9-81ED-4DB2-BD59-A6C34878D82A}">
                    <a16:rowId xmlns:a16="http://schemas.microsoft.com/office/drawing/2014/main" val="4184459253"/>
                  </a:ext>
                </a:extLst>
              </a:tr>
              <a:tr h="366402">
                <a:tc>
                  <a:txBody>
                    <a:bodyPr/>
                    <a:lstStyle/>
                    <a:p>
                      <a:pPr algn="ctr"/>
                      <a:r>
                        <a:rPr lang="en-US" sz="2000" b="1" i="0" kern="1200" noProof="0" dirty="0">
                          <a:solidFill>
                            <a:schemeClr val="tx1"/>
                          </a:solidFill>
                          <a:effectLst/>
                          <a:latin typeface="+mn-lt"/>
                          <a:ea typeface="+mn-ea"/>
                          <a:cs typeface="+mn-cs"/>
                        </a:rPr>
                        <a:t>Decision Tree</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1.0</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0.765</a:t>
                      </a:r>
                      <a:endParaRPr lang="en-US" sz="1900" noProof="0" dirty="0"/>
                    </a:p>
                  </a:txBody>
                  <a:tcPr anchor="ctr"/>
                </a:tc>
                <a:extLst>
                  <a:ext uri="{0D108BD9-81ED-4DB2-BD59-A6C34878D82A}">
                    <a16:rowId xmlns:a16="http://schemas.microsoft.com/office/drawing/2014/main" val="1095907183"/>
                  </a:ext>
                </a:extLst>
              </a:tr>
              <a:tr h="648251">
                <a:tc>
                  <a:txBody>
                    <a:bodyPr/>
                    <a:lstStyle/>
                    <a:p>
                      <a:pPr algn="ctr"/>
                      <a:r>
                        <a:rPr lang="en-US" sz="2000" b="1" i="0" kern="1200" noProof="0" dirty="0">
                          <a:solidFill>
                            <a:schemeClr val="tx1"/>
                          </a:solidFill>
                          <a:effectLst/>
                          <a:latin typeface="+mn-lt"/>
                          <a:ea typeface="+mn-ea"/>
                          <a:cs typeface="+mn-cs"/>
                        </a:rPr>
                        <a:t>Logistic Regression</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0.9306</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0.8889</a:t>
                      </a:r>
                      <a:endParaRPr lang="en-US" sz="1900" noProof="0" dirty="0"/>
                    </a:p>
                  </a:txBody>
                  <a:tcPr anchor="ctr"/>
                </a:tc>
                <a:extLst>
                  <a:ext uri="{0D108BD9-81ED-4DB2-BD59-A6C34878D82A}">
                    <a16:rowId xmlns:a16="http://schemas.microsoft.com/office/drawing/2014/main" val="819648932"/>
                  </a:ext>
                </a:extLst>
              </a:tr>
              <a:tr h="366402">
                <a:tc>
                  <a:txBody>
                    <a:bodyPr/>
                    <a:lstStyle/>
                    <a:p>
                      <a:pPr algn="ctr"/>
                      <a:r>
                        <a:rPr lang="en-US" sz="2000" b="1" i="0" kern="1200" noProof="0" dirty="0">
                          <a:solidFill>
                            <a:schemeClr val="tx1"/>
                          </a:solidFill>
                          <a:effectLst/>
                          <a:latin typeface="+mn-lt"/>
                          <a:ea typeface="+mn-ea"/>
                          <a:cs typeface="+mn-cs"/>
                        </a:rPr>
                        <a:t>Naive Bayes</a:t>
                      </a:r>
                      <a:endParaRPr lang="en-US" sz="2000" b="1" noProof="0" dirty="0"/>
                    </a:p>
                  </a:txBody>
                  <a:tcPr anchor="ctr"/>
                </a:tc>
                <a:tc>
                  <a:txBody>
                    <a:bodyPr/>
                    <a:lstStyle/>
                    <a:p>
                      <a:pPr algn="ctr"/>
                      <a:r>
                        <a:rPr lang="en-US" sz="1900" b="0" i="0" kern="1200" noProof="0" dirty="0">
                          <a:solidFill>
                            <a:schemeClr val="tx1"/>
                          </a:solidFill>
                          <a:effectLst/>
                          <a:latin typeface="+mn-lt"/>
                          <a:ea typeface="+mn-ea"/>
                          <a:cs typeface="+mn-cs"/>
                        </a:rPr>
                        <a:t>0.8333</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0.6094</a:t>
                      </a:r>
                      <a:endParaRPr lang="en-US" sz="1900" noProof="0" dirty="0"/>
                    </a:p>
                  </a:txBody>
                  <a:tcPr anchor="ctr"/>
                </a:tc>
                <a:extLst>
                  <a:ext uri="{0D108BD9-81ED-4DB2-BD59-A6C34878D82A}">
                    <a16:rowId xmlns:a16="http://schemas.microsoft.com/office/drawing/2014/main" val="588368131"/>
                  </a:ext>
                </a:extLst>
              </a:tr>
              <a:tr h="3664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noProof="0" dirty="0">
                          <a:effectLst/>
                          <a:latin typeface="Söhne"/>
                        </a:rPr>
                        <a:t>Random Forest</a:t>
                      </a:r>
                    </a:p>
                  </a:txBody>
                  <a:tcPr anchor="ctr"/>
                </a:tc>
                <a:tc>
                  <a:txBody>
                    <a:bodyPr/>
                    <a:lstStyle/>
                    <a:p>
                      <a:pPr algn="ctr"/>
                      <a:r>
                        <a:rPr lang="en-US" sz="1900" b="0" i="0" kern="1200" noProof="0" dirty="0">
                          <a:solidFill>
                            <a:schemeClr val="tx1"/>
                          </a:solidFill>
                          <a:effectLst/>
                          <a:latin typeface="+mn-lt"/>
                          <a:ea typeface="+mn-ea"/>
                          <a:cs typeface="+mn-cs"/>
                        </a:rPr>
                        <a:t>1.0</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0.8361</a:t>
                      </a:r>
                      <a:endParaRPr lang="en-US" sz="1900" noProof="0" dirty="0"/>
                    </a:p>
                  </a:txBody>
                  <a:tcPr anchor="ctr"/>
                </a:tc>
                <a:extLst>
                  <a:ext uri="{0D108BD9-81ED-4DB2-BD59-A6C34878D82A}">
                    <a16:rowId xmlns:a16="http://schemas.microsoft.com/office/drawing/2014/main" val="2928469899"/>
                  </a:ext>
                </a:extLst>
              </a:tr>
              <a:tr h="3664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noProof="0" dirty="0">
                          <a:effectLst/>
                          <a:latin typeface="Söhne"/>
                        </a:rPr>
                        <a:t>Voting Classifier</a:t>
                      </a:r>
                    </a:p>
                  </a:txBody>
                  <a:tcPr anchor="ctr"/>
                </a:tc>
                <a:tc>
                  <a:txBody>
                    <a:bodyPr/>
                    <a:lstStyle/>
                    <a:p>
                      <a:pPr algn="ctr"/>
                      <a:r>
                        <a:rPr lang="en-US" sz="1900" b="0" i="0" kern="1200" noProof="0" dirty="0">
                          <a:solidFill>
                            <a:schemeClr val="tx1"/>
                          </a:solidFill>
                          <a:effectLst/>
                          <a:latin typeface="+mn-lt"/>
                          <a:ea typeface="+mn-ea"/>
                          <a:cs typeface="+mn-cs"/>
                        </a:rPr>
                        <a:t>0.9985</a:t>
                      </a:r>
                      <a:endParaRPr lang="en-US" sz="1900" noProof="0" dirty="0"/>
                    </a:p>
                  </a:txBody>
                  <a:tcPr anchor="ctr"/>
                </a:tc>
                <a:tc>
                  <a:txBody>
                    <a:bodyPr/>
                    <a:lstStyle/>
                    <a:p>
                      <a:pPr algn="ctr"/>
                      <a:r>
                        <a:rPr lang="en-US" sz="1900" b="0" i="0" kern="1200" noProof="0" dirty="0">
                          <a:solidFill>
                            <a:schemeClr val="tx1"/>
                          </a:solidFill>
                          <a:effectLst/>
                          <a:latin typeface="+mn-lt"/>
                          <a:ea typeface="+mn-ea"/>
                          <a:cs typeface="+mn-cs"/>
                        </a:rPr>
                        <a:t>0.8611</a:t>
                      </a:r>
                      <a:endParaRPr lang="en-US" sz="1900" noProof="0" dirty="0"/>
                    </a:p>
                  </a:txBody>
                  <a:tcPr anchor="ctr"/>
                </a:tc>
                <a:extLst>
                  <a:ext uri="{0D108BD9-81ED-4DB2-BD59-A6C34878D82A}">
                    <a16:rowId xmlns:a16="http://schemas.microsoft.com/office/drawing/2014/main" val="74537775"/>
                  </a:ext>
                </a:extLst>
              </a:tr>
            </a:tbl>
          </a:graphicData>
        </a:graphic>
      </p:graphicFrame>
      <p:graphicFrame>
        <p:nvGraphicFramePr>
          <p:cNvPr id="9" name="مخطط 8">
            <a:extLst>
              <a:ext uri="{FF2B5EF4-FFF2-40B4-BE49-F238E27FC236}">
                <a16:creationId xmlns:a16="http://schemas.microsoft.com/office/drawing/2014/main" id="{A157CE5F-A3D2-D671-8171-842E4AA566D4}"/>
              </a:ext>
            </a:extLst>
          </p:cNvPr>
          <p:cNvGraphicFramePr/>
          <p:nvPr/>
        </p:nvGraphicFramePr>
        <p:xfrm>
          <a:off x="5747657" y="2501693"/>
          <a:ext cx="6255657" cy="435630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1463840"/>
      </p:ext>
    </p:extLst>
  </p:cSld>
  <p:clrMapOvr>
    <a:masterClrMapping/>
  </p:clrMapOvr>
</p:sld>
</file>

<file path=ppt/theme/theme1.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2.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3.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FEFFFF"/>
      </a:accent3>
      <a:accent4>
        <a:srgbClr val="FE567D"/>
      </a:accent4>
      <a:accent5>
        <a:srgbClr val="5B9BD5"/>
      </a:accent5>
      <a:accent6>
        <a:srgbClr val="FFFEFD"/>
      </a:accent6>
      <a:hlink>
        <a:srgbClr val="FDFFFD"/>
      </a:hlink>
      <a:folHlink>
        <a:srgbClr val="FFFEF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4.xml><?xml version="1.0" encoding="utf-8"?>
<a:theme xmlns:a="http://schemas.openxmlformats.org/drawingml/2006/main" name="frontiertech">
  <a:themeElements>
    <a:clrScheme name="Custom 2">
      <a:dk1>
        <a:srgbClr val="FEFFFE"/>
      </a:dk1>
      <a:lt1>
        <a:srgbClr val="FFFFFF"/>
      </a:lt1>
      <a:dk2>
        <a:srgbClr val="FEFFFE"/>
      </a:dk2>
      <a:lt2>
        <a:srgbClr val="E7E6E6"/>
      </a:lt2>
      <a:accent1>
        <a:srgbClr val="FEC736"/>
      </a:accent1>
      <a:accent2>
        <a:srgbClr val="4CA2A9"/>
      </a:accent2>
      <a:accent3>
        <a:srgbClr val="5E73AC"/>
      </a:accent3>
      <a:accent4>
        <a:srgbClr val="B68A29"/>
      </a:accent4>
      <a:accent5>
        <a:srgbClr val="5B9BD5"/>
      </a:accent5>
      <a:accent6>
        <a:srgbClr val="70AD47"/>
      </a:accent6>
      <a:hlink>
        <a:srgbClr val="FEC736"/>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ntiertech" id="{080EFA3D-C8D7-854C-92B6-C1B57E0C876C}" vid="{B32CB7BD-E073-884D-B079-B7B9A4B05A1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E2296B40A12549AAF59F14837A4C74" ma:contentTypeVersion="13" ma:contentTypeDescription="Create a new document." ma:contentTypeScope="" ma:versionID="8dcfb88d3270fafa381daa4411591c9c">
  <xsd:schema xmlns:xsd="http://www.w3.org/2001/XMLSchema" xmlns:xs="http://www.w3.org/2001/XMLSchema" xmlns:p="http://schemas.microsoft.com/office/2006/metadata/properties" xmlns:ns2="30072bdd-44e3-492a-9bf3-41313a20fa59" xmlns:ns3="8024aa29-09e0-41bf-a8ba-de7a3ccff2d2" targetNamespace="http://schemas.microsoft.com/office/2006/metadata/properties" ma:root="true" ma:fieldsID="f2130b10d26f37cd1d597ea78e321af3" ns2:_="" ns3:_="">
    <xsd:import namespace="30072bdd-44e3-492a-9bf3-41313a20fa59"/>
    <xsd:import namespace="8024aa29-09e0-41bf-a8ba-de7a3ccff2d2"/>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0072bdd-44e3-492a-9bf3-41313a20fa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f8ebb0a5-c57d-4c3a-bec7-8a38252dd05c"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024aa29-09e0-41bf-a8ba-de7a3ccff2d2"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4bd73786-374d-4abd-9f6d-0da803826b8d}" ma:internalName="TaxCatchAll" ma:showField="CatchAllData" ma:web="8024aa29-09e0-41bf-a8ba-de7a3ccff2d2">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8024aa29-09e0-41bf-a8ba-de7a3ccff2d2" xsi:nil="true"/>
    <lcf76f155ced4ddcb4097134ff3c332f xmlns="30072bdd-44e3-492a-9bf3-41313a20fa59">
      <Terms xmlns="http://schemas.microsoft.com/office/infopath/2007/PartnerControls"/>
    </lcf76f155ced4ddcb4097134ff3c332f>
    <SharedWithUsers xmlns="8024aa29-09e0-41bf-a8ba-de7a3ccff2d2">
      <UserInfo>
        <DisplayName>Ipek beril Benli</DisplayName>
        <AccountId>43</AccountId>
        <AccountType/>
      </UserInfo>
    </SharedWithUsers>
  </documentManagement>
</p:properties>
</file>

<file path=customXml/itemProps1.xml><?xml version="1.0" encoding="utf-8"?>
<ds:datastoreItem xmlns:ds="http://schemas.openxmlformats.org/officeDocument/2006/customXml" ds:itemID="{1376DE62-5E52-4556-A1C4-22BCD46C64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0072bdd-44e3-492a-9bf3-41313a20fa59"/>
    <ds:schemaRef ds:uri="8024aa29-09e0-41bf-a8ba-de7a3ccff2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673DD53-6A06-4588-9E9A-777572FF2106}">
  <ds:schemaRefs>
    <ds:schemaRef ds:uri="http://schemas.microsoft.com/sharepoint/v3/contenttype/forms"/>
  </ds:schemaRefs>
</ds:datastoreItem>
</file>

<file path=customXml/itemProps3.xml><?xml version="1.0" encoding="utf-8"?>
<ds:datastoreItem xmlns:ds="http://schemas.openxmlformats.org/officeDocument/2006/customXml" ds:itemID="{0DEDE2C8-FC7C-4381-A834-6FD8DD37E8B0}">
  <ds:schemaRefs>
    <ds:schemaRef ds:uri="6259e846-8b77-4076-b7b3-191dee427045"/>
    <ds:schemaRef ds:uri="97847797-b717-4ffb-b5fd-2a237f853c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8024aa29-09e0-41bf-a8ba-de7a3ccff2d2"/>
    <ds:schemaRef ds:uri="30072bdd-44e3-492a-9bf3-41313a20fa59"/>
  </ds:schemaRefs>
</ds:datastoreItem>
</file>

<file path=docProps/app.xml><?xml version="1.0" encoding="utf-8"?>
<Properties xmlns="http://schemas.openxmlformats.org/officeDocument/2006/extended-properties" xmlns:vt="http://schemas.openxmlformats.org/officeDocument/2006/docPropsVTypes">
  <Template>office theme</Template>
  <TotalTime>269</TotalTime>
  <Words>1320</Words>
  <Application>Microsoft Office PowerPoint</Application>
  <PresentationFormat>شاشة عريضة</PresentationFormat>
  <Paragraphs>139</Paragraphs>
  <Slides>15</Slides>
  <Notes>8</Notes>
  <HiddenSlides>0</HiddenSlides>
  <MMClips>0</MMClips>
  <ScaleCrop>false</ScaleCrop>
  <HeadingPairs>
    <vt:vector size="6" baseType="variant">
      <vt:variant>
        <vt:lpstr>الخطوط المستخدمة</vt:lpstr>
      </vt:variant>
      <vt:variant>
        <vt:i4>7</vt:i4>
      </vt:variant>
      <vt:variant>
        <vt:lpstr>نسق</vt:lpstr>
      </vt:variant>
      <vt:variant>
        <vt:i4>4</vt:i4>
      </vt:variant>
      <vt:variant>
        <vt:lpstr>عناوين الشرائح</vt:lpstr>
      </vt:variant>
      <vt:variant>
        <vt:i4>15</vt:i4>
      </vt:variant>
    </vt:vector>
  </HeadingPairs>
  <TitlesOfParts>
    <vt:vector size="26" baseType="lpstr">
      <vt:lpstr>Arial</vt:lpstr>
      <vt:lpstr>Arial,Sans-Serif</vt:lpstr>
      <vt:lpstr>Calibri</vt:lpstr>
      <vt:lpstr>Calibri Light</vt:lpstr>
      <vt:lpstr>Courier New</vt:lpstr>
      <vt:lpstr>Helvetica Neue Thin</vt:lpstr>
      <vt:lpstr>Söhne</vt:lpstr>
      <vt:lpstr>frontiertech</vt:lpstr>
      <vt:lpstr>frontiertech</vt:lpstr>
      <vt:lpstr>frontiertech</vt:lpstr>
      <vt:lpstr>frontiertech</vt:lpstr>
      <vt:lpstr>Sentiment Analysis on Hotel Reviews Using Machine Learning Techniques</vt:lpstr>
      <vt:lpstr>Outline</vt:lpstr>
      <vt:lpstr>Concept note and implementation plan</vt:lpstr>
      <vt:lpstr>Background</vt:lpstr>
      <vt:lpstr>Objectives</vt:lpstr>
      <vt:lpstr>SDG Relation</vt:lpstr>
      <vt:lpstr>Data </vt:lpstr>
      <vt:lpstr>Methodology</vt:lpstr>
      <vt:lpstr>Evaluation Results</vt:lpstr>
      <vt:lpstr>Results</vt:lpstr>
      <vt:lpstr>Deployment</vt:lpstr>
      <vt:lpstr>Deployment</vt:lpstr>
      <vt:lpstr>Future Work</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Anas Rajah</cp:lastModifiedBy>
  <cp:revision>144</cp:revision>
  <dcterms:created xsi:type="dcterms:W3CDTF">2023-07-17T12:29:49Z</dcterms:created>
  <dcterms:modified xsi:type="dcterms:W3CDTF">2023-12-13T14:49:50Z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0x010100F4E2296B40A12549AAF59F14837A4C74</vt:lpwstr>
  </property>
  <property fmtid="{D5CDD505-2E9C-101B-9397-08002B2CF9AE}" pid="3" name="MediaServiceImageTags">
    <vt:lpwstr/>
  </property>
</Properties>
</file>

<file path=docProps/thumbnail.jpeg>
</file>